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937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9" r:id="rId3"/>
    <p:sldId id="286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3" r:id="rId20"/>
    <p:sldId id="284" r:id="rId21"/>
    <p:sldId id="285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x="12188825" cy="6858000"/>
  <p:notesSz cx="6858000" cy="9144000"/>
  <p:custDataLst>
    <p:tags r:id="rId3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7C2C"/>
    <a:srgbClr val="AADB1E"/>
    <a:srgbClr val="6DB33F"/>
    <a:srgbClr val="006990"/>
    <a:srgbClr val="E6E6E6"/>
    <a:srgbClr val="7F35AB"/>
    <a:srgbClr val="7636AE"/>
    <a:srgbClr val="264088"/>
    <a:srgbClr val="B3B3B3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59" autoAdjust="0"/>
    <p:restoredTop sz="94783" autoAdjust="0"/>
  </p:normalViewPr>
  <p:slideViewPr>
    <p:cSldViewPr snapToGrid="0">
      <p:cViewPr varScale="1">
        <p:scale>
          <a:sx n="105" d="100"/>
          <a:sy n="105" d="100"/>
        </p:scale>
        <p:origin x="456" y="200"/>
      </p:cViewPr>
      <p:guideLst/>
    </p:cSldViewPr>
  </p:slideViewPr>
  <p:outlineViewPr>
    <p:cViewPr>
      <p:scale>
        <a:sx n="33" d="100"/>
        <a:sy n="33" d="100"/>
      </p:scale>
      <p:origin x="0" y="-5118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6396"/>
    </p:cViewPr>
  </p:sorterViewPr>
  <p:notesViewPr>
    <p:cSldViewPr snapToGrid="0" showGuides="1">
      <p:cViewPr varScale="1">
        <p:scale>
          <a:sx n="59" d="100"/>
          <a:sy n="59" d="100"/>
        </p:scale>
        <p:origin x="2371" y="1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9/16/19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10.png>
</file>

<file path=ppt/media/image11.jpg>
</file>

<file path=ppt/media/image12.tiff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tiff>
</file>

<file path=ppt/media/image2.png>
</file>

<file path=ppt/media/image2.svg>
</file>

<file path=ppt/media/image20.png>
</file>

<file path=ppt/media/image21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customXml" Target="../ink/ink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customXml" Target="../ink/ink3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mware.com/content/dam/brand/photography-only/power-point-assets/ppt-fonts/Metropolis-Light-Regular-font.zip" TargetMode="External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782F443-93A0-4919-89E7-37E501919603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DCDC53-603A-40A5-A8CC-0073D40D11EF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67279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6"/>
            <a:ext cx="3657600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40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Aqu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3782B963-3DE7-4086-92ED-CD92BCC3842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634BC28-ECEA-4006-A436-B22F54417FE9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370387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7AF2AD3-F838-49C6-9DFB-93814BFCCBA6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385DDA8-6A1A-4BC0-A877-A6124E4A0330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bg1">
                  <a:alpha val="59000"/>
                </a:schemeClr>
              </a:gs>
              <a:gs pos="78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3565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186473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2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61351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294519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9834265-B4D7-4504-9C1C-C962DD96E4D9}"/>
              </a:ext>
            </a:extLst>
          </p:cNvPr>
          <p:cNvSpPr/>
          <p:nvPr userDrawn="1"/>
        </p:nvSpPr>
        <p:spPr>
          <a:xfrm rot="2700000">
            <a:off x="1156507" y="-4493128"/>
            <a:ext cx="7499811" cy="13467847"/>
          </a:xfrm>
          <a:custGeom>
            <a:avLst/>
            <a:gdLst>
              <a:gd name="connsiteX0" fmla="*/ 0 w 7499811"/>
              <a:gd name="connsiteY0" fmla="*/ 7314868 h 13467847"/>
              <a:gd name="connsiteX1" fmla="*/ 7314868 w 7499811"/>
              <a:gd name="connsiteY1" fmla="*/ 0 h 13467847"/>
              <a:gd name="connsiteX2" fmla="*/ 7499811 w 7499811"/>
              <a:gd name="connsiteY2" fmla="*/ 184942 h 13467847"/>
              <a:gd name="connsiteX3" fmla="*/ 7499811 w 7499811"/>
              <a:gd name="connsiteY3" fmla="*/ 9513150 h 13467847"/>
              <a:gd name="connsiteX4" fmla="*/ 3545114 w 7499811"/>
              <a:gd name="connsiteY4" fmla="*/ 13467847 h 13467847"/>
              <a:gd name="connsiteX5" fmla="*/ 0 w 7499811"/>
              <a:gd name="connsiteY5" fmla="*/ 9922733 h 13467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99811" h="13467847">
                <a:moveTo>
                  <a:pt x="0" y="7314868"/>
                </a:moveTo>
                <a:lnTo>
                  <a:pt x="7314868" y="0"/>
                </a:lnTo>
                <a:lnTo>
                  <a:pt x="7499811" y="184942"/>
                </a:lnTo>
                <a:lnTo>
                  <a:pt x="7499811" y="9513150"/>
                </a:lnTo>
                <a:lnTo>
                  <a:pt x="3545114" y="13467847"/>
                </a:lnTo>
                <a:lnTo>
                  <a:pt x="0" y="9922733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2F29CAF-76E7-4387-BEA8-66F482EB65A2}"/>
              </a:ext>
            </a:extLst>
          </p:cNvPr>
          <p:cNvSpPr/>
          <p:nvPr userDrawn="1"/>
        </p:nvSpPr>
        <p:spPr>
          <a:xfrm rot="2700000">
            <a:off x="7032715" y="-169135"/>
            <a:ext cx="1042026" cy="8663939"/>
          </a:xfrm>
          <a:custGeom>
            <a:avLst/>
            <a:gdLst>
              <a:gd name="connsiteX0" fmla="*/ 0 w 1042026"/>
              <a:gd name="connsiteY0" fmla="*/ 0 h 8663939"/>
              <a:gd name="connsiteX1" fmla="*/ 1042026 w 1042026"/>
              <a:gd name="connsiteY1" fmla="*/ 0 h 8663939"/>
              <a:gd name="connsiteX2" fmla="*/ 1042026 w 1042026"/>
              <a:gd name="connsiteY2" fmla="*/ 7621913 h 8663939"/>
              <a:gd name="connsiteX3" fmla="*/ 0 w 1042026"/>
              <a:gd name="connsiteY3" fmla="*/ 8663939 h 8663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2026" h="8663939">
                <a:moveTo>
                  <a:pt x="0" y="0"/>
                </a:moveTo>
                <a:lnTo>
                  <a:pt x="1042026" y="0"/>
                </a:lnTo>
                <a:lnTo>
                  <a:pt x="1042026" y="7621913"/>
                </a:lnTo>
                <a:lnTo>
                  <a:pt x="0" y="866393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41" name="Picture Placeholder 184">
            <a:extLst>
              <a:ext uri="{FF2B5EF4-FFF2-40B4-BE49-F238E27FC236}">
                <a16:creationId xmlns:a16="http://schemas.microsoft.com/office/drawing/2014/main" id="{997DC603-F304-4357-BF7F-19215EB70C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523151" y="4619335"/>
            <a:ext cx="2740025" cy="1371600"/>
          </a:xfrm>
          <a:noFill/>
        </p:spPr>
        <p:txBody>
          <a:bodyPr anchor="ctr"/>
          <a:lstStyle>
            <a:lvl1pPr algn="ctr">
              <a:defRPr sz="2400" b="1">
                <a:solidFill>
                  <a:srgbClr val="F8981D"/>
                </a:solidFill>
              </a:defRPr>
            </a:lvl1pPr>
          </a:lstStyle>
          <a:p>
            <a:r>
              <a:rPr lang="en-US" dirty="0"/>
              <a:t>Click to insert logo or delete box if not needed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53741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4">
                  <a:alpha val="46000"/>
                </a:schemeClr>
              </a:gs>
              <a:gs pos="79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216715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Purp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0">
                <a:srgbClr val="7F35AB">
                  <a:alpha val="27000"/>
                </a:srgbClr>
              </a:gs>
              <a:gs pos="82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85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Bl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24000">
                <a:schemeClr val="accent3">
                  <a:alpha val="40000"/>
                </a:schemeClr>
              </a:gs>
              <a:gs pos="82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bg1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31941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hoto – 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8000">
                <a:schemeClr val="bg1">
                  <a:alpha val="25000"/>
                </a:schemeClr>
              </a:gs>
              <a:gs pos="46000">
                <a:srgbClr val="FFFFFF">
                  <a:alpha val="64000"/>
                </a:srgbClr>
              </a:gs>
              <a:gs pos="77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48347C3-DAFD-4322-8B75-FAADCB97A100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840448-0A4C-4F83-A1CE-7B630AF6D91D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33BBD7F2-6BDB-40F5-BE43-2E5C642F40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7" name="Freeform 7">
              <a:extLst>
                <a:ext uri="{FF2B5EF4-FFF2-40B4-BE49-F238E27FC236}">
                  <a16:creationId xmlns:a16="http://schemas.microsoft.com/office/drawing/2014/main" id="{1898F8B4-B178-4326-B6D0-C409F52A5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8" name="Freeform 8">
              <a:extLst>
                <a:ext uri="{FF2B5EF4-FFF2-40B4-BE49-F238E27FC236}">
                  <a16:creationId xmlns:a16="http://schemas.microsoft.com/office/drawing/2014/main" id="{04FAC758-8579-4948-8E17-F881282AF5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9" name="Freeform 9">
              <a:extLst>
                <a:ext uri="{FF2B5EF4-FFF2-40B4-BE49-F238E27FC236}">
                  <a16:creationId xmlns:a16="http://schemas.microsoft.com/office/drawing/2014/main" id="{9BC37D6E-0610-40BC-A869-ED4C24F40D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0" name="Freeform 10">
              <a:extLst>
                <a:ext uri="{FF2B5EF4-FFF2-40B4-BE49-F238E27FC236}">
                  <a16:creationId xmlns:a16="http://schemas.microsoft.com/office/drawing/2014/main" id="{0AD2EDE2-8C04-4779-942A-CD00356199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1" name="Freeform 11">
              <a:extLst>
                <a:ext uri="{FF2B5EF4-FFF2-40B4-BE49-F238E27FC236}">
                  <a16:creationId xmlns:a16="http://schemas.microsoft.com/office/drawing/2014/main" id="{B9B95322-EB86-42B6-BCDB-3C38F71CED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20532F85-7A34-4927-9486-A847F29CF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DCB4EB-8A9B-485D-A968-34B397B482C3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tx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</p:spTree>
    <p:extLst>
      <p:ext uri="{BB962C8B-B14F-4D97-AF65-F5344CB8AC3E}">
        <p14:creationId xmlns:p14="http://schemas.microsoft.com/office/powerpoint/2010/main" val="147181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3E8B-0F66-4996-9785-6E9531D89A5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378102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F68A354-4C62-4F2A-9CB5-8CD9B953F237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835AD62-92DE-42CB-A787-503E2A1C1C7A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8580">
                <a:srgbClr val="0286CD">
                  <a:alpha val="0"/>
                </a:srgbClr>
              </a:gs>
              <a:gs pos="0">
                <a:schemeClr val="accent1">
                  <a:alpha val="0"/>
                </a:schemeClr>
              </a:gs>
              <a:gs pos="78000">
                <a:schemeClr val="accent2">
                  <a:lumMod val="75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804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950B906-C5A3-4658-B24C-B2B533310D26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90EF1-7A6F-4CAE-80CD-2BC8A8107F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</p:spTree>
    <p:extLst>
      <p:ext uri="{BB962C8B-B14F-4D97-AF65-F5344CB8AC3E}">
        <p14:creationId xmlns:p14="http://schemas.microsoft.com/office/powerpoint/2010/main" val="41042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1" y="1600200"/>
            <a:ext cx="5893593" cy="4572000"/>
          </a:xfrm>
        </p:spPr>
        <p:txBody>
          <a:bodyPr l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5"/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lIns="0" rIns="59436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16013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solidFill>
            <a:schemeClr val="accent4"/>
          </a:soli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solidFill>
            <a:schemeClr val="accent1"/>
          </a:soli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9629E-98B5-43F5-8323-C894B734208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0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1600201"/>
            <a:ext cx="5866360" cy="4572000"/>
          </a:xfrm>
          <a:solidFill>
            <a:schemeClr val="bg2"/>
          </a:solidFill>
        </p:spPr>
        <p:txBody>
          <a:bodyPr lIns="59436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  <a:p>
            <a:pPr lvl="4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323381" y="1600201"/>
            <a:ext cx="5865445" cy="4572000"/>
          </a:xfrm>
          <a:solidFill>
            <a:schemeClr val="bg2"/>
          </a:solidFill>
        </p:spPr>
        <p:txBody>
          <a:bodyPr lIns="548640" tIns="1371600" rIns="54864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337636-71A7-4831-B382-F842B3A294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0" y="1806122"/>
            <a:ext cx="5637213" cy="911225"/>
          </a:xfrm>
          <a:solidFill>
            <a:schemeClr val="accent4"/>
          </a:solidFill>
        </p:spPr>
        <p:txBody>
          <a:bodyPr vert="horz" lIns="594360" tIns="91440" rIns="457200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8A74DE7-78E3-4ECA-9661-D73FBD37E48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1613" y="1806122"/>
            <a:ext cx="5637212" cy="911225"/>
          </a:xfrm>
          <a:solidFill>
            <a:schemeClr val="accent1"/>
          </a:solidFill>
        </p:spPr>
        <p:txBody>
          <a:bodyPr vert="horz" lIns="338328" tIns="91440" rIns="612648" bIns="91440" rtlCol="0" anchor="ctr">
            <a:noAutofit/>
          </a:bodyPr>
          <a:lstStyle>
            <a:lvl1pPr>
              <a:defRPr lang="en-US"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176E5-FE3D-4EA5-BF24-8ABF8BFBF668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0381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9E4CD6E-324F-4BEC-884B-D217C07BF39E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00200"/>
            <a:ext cx="2894013" cy="4572000"/>
          </a:xfrm>
          <a:solidFill>
            <a:schemeClr val="accent2"/>
          </a:solidFill>
        </p:spPr>
        <p:txBody>
          <a:bodyPr lIns="594360" tIns="457200" rIns="45720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7429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>
                <a:schemeClr val="bg1"/>
              </a:buClr>
              <a:defRPr sz="1800">
                <a:solidFill>
                  <a:schemeClr val="bg1"/>
                </a:solidFill>
              </a:defRPr>
            </a:lvl6pPr>
            <a:lvl7pPr>
              <a:buClr>
                <a:schemeClr val="bg1"/>
              </a:buClr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1634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00200"/>
            <a:ext cx="2894012" cy="4572000"/>
          </a:xfrm>
          <a:solidFill>
            <a:schemeClr val="accent1"/>
          </a:solidFill>
        </p:spPr>
        <p:txBody>
          <a:bodyPr lIns="457200" tIns="457200" rIns="594360" bIns="457200"/>
          <a:lstStyle>
            <a:lvl1pPr>
              <a:defRPr sz="1600">
                <a:solidFill>
                  <a:schemeClr val="bg1"/>
                </a:solidFill>
              </a:defRPr>
            </a:lvl1pPr>
            <a:lvl2pPr marL="171450" indent="-171450">
              <a:buClr>
                <a:schemeClr val="bg1"/>
              </a:buClr>
              <a:defRPr sz="1400">
                <a:solidFill>
                  <a:schemeClr val="bg1"/>
                </a:solidFill>
              </a:defRPr>
            </a:lvl2pPr>
            <a:lvl3pPr marL="3429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3pPr>
            <a:lvl4pPr marL="51435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4pPr>
            <a:lvl5pPr marL="685800" indent="-171450">
              <a:buClr>
                <a:schemeClr val="bg1"/>
              </a:buClr>
              <a:defRPr sz="1100">
                <a:solidFill>
                  <a:schemeClr val="bg1"/>
                </a:solidFill>
              </a:defRPr>
            </a:lvl5pPr>
            <a:lvl6pPr>
              <a:buClrTx/>
              <a:defRPr>
                <a:solidFill>
                  <a:schemeClr val="bg1"/>
                </a:solidFill>
              </a:defRPr>
            </a:lvl6pPr>
            <a:lvl7pPr>
              <a:buClrTx/>
              <a:defRPr>
                <a:solidFill>
                  <a:schemeClr val="bg1"/>
                </a:solidFill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 Eight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25686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 userDrawn="1">
            <p:ph sz="quarter" idx="14" hasCustomPrompt="1"/>
          </p:nvPr>
        </p:nvSpPr>
        <p:spPr bwMode="gray">
          <a:xfrm>
            <a:off x="616504" y="2515154"/>
            <a:ext cx="3346929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 userDrawn="1">
            <p:ph sz="quarter" idx="16" hasCustomPrompt="1"/>
          </p:nvPr>
        </p:nvSpPr>
        <p:spPr bwMode="gray">
          <a:xfrm>
            <a:off x="4419676" y="2515154"/>
            <a:ext cx="3349473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 Level Seven 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3"/>
            <a:endParaRPr lang="en-US" dirty="0"/>
          </a:p>
          <a:p>
            <a:pPr lvl="1"/>
            <a:endParaRPr lang="en-US" dirty="0"/>
          </a:p>
        </p:txBody>
      </p:sp>
      <p:sp>
        <p:nvSpPr>
          <p:cNvPr id="73" name="Content Placeholder 17">
            <a:extLst>
              <a:ext uri="{FF2B5EF4-FFF2-40B4-BE49-F238E27FC236}">
                <a16:creationId xmlns:a16="http://schemas.microsoft.com/office/drawing/2014/main" id="{9C016467-4262-4DAA-9B43-A02E57530676}"/>
              </a:ext>
            </a:extLst>
          </p:cNvPr>
          <p:cNvSpPr>
            <a:spLocks noGrp="1"/>
          </p:cNvSpPr>
          <p:nvPr userDrawn="1">
            <p:ph sz="quarter" idx="17" hasCustomPrompt="1"/>
          </p:nvPr>
        </p:nvSpPr>
        <p:spPr bwMode="gray">
          <a:xfrm>
            <a:off x="8236361" y="2515154"/>
            <a:ext cx="3346704" cy="3657600"/>
          </a:xfrm>
          <a:solidFill>
            <a:schemeClr val="bg2"/>
          </a:solidFill>
        </p:spPr>
        <p:txBody>
          <a:bodyPr lIns="182880" tIns="274320" rIns="182880"/>
          <a:lstStyle>
            <a:lvl1pPr algn="l">
              <a:spcBef>
                <a:spcPts val="1200"/>
              </a:spcBef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200"/>
            </a:lvl7pPr>
            <a:lvl8pPr>
              <a:defRPr sz="1100"/>
            </a:lvl8pPr>
            <a:lvl9pPr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Level two</a:t>
            </a:r>
          </a:p>
          <a:p>
            <a:pPr lvl="2"/>
            <a:r>
              <a:rPr lang="en-US" dirty="0"/>
              <a:t>Level three</a:t>
            </a:r>
          </a:p>
          <a:p>
            <a:pPr lvl="3"/>
            <a:r>
              <a:rPr lang="en-US" dirty="0"/>
              <a:t>Level four</a:t>
            </a:r>
          </a:p>
          <a:p>
            <a:pPr lvl="4"/>
            <a:r>
              <a:rPr lang="en-US" dirty="0"/>
              <a:t>Level five</a:t>
            </a:r>
          </a:p>
          <a:p>
            <a:pPr lvl="5"/>
            <a:r>
              <a:rPr lang="en-US" dirty="0"/>
              <a:t>Level Six</a:t>
            </a:r>
          </a:p>
          <a:p>
            <a:pPr lvl="6"/>
            <a:r>
              <a:rPr lang="en-US" dirty="0"/>
              <a:t>Level Seven</a:t>
            </a:r>
          </a:p>
          <a:p>
            <a:pPr lvl="7"/>
            <a:r>
              <a:rPr lang="en-US" dirty="0"/>
              <a:t>Level Eight</a:t>
            </a:r>
          </a:p>
          <a:p>
            <a:pPr lvl="8"/>
            <a:r>
              <a:rPr lang="en-US" dirty="0"/>
              <a:t>Level Nine</a:t>
            </a:r>
          </a:p>
          <a:p>
            <a:pPr lvl="1"/>
            <a:endParaRPr lang="en-US" dirty="0"/>
          </a:p>
        </p:txBody>
      </p:sp>
      <p:sp>
        <p:nvSpPr>
          <p:cNvPr id="818" name="TextBox 817">
            <a:extLst>
              <a:ext uri="{FF2B5EF4-FFF2-40B4-BE49-F238E27FC236}">
                <a16:creationId xmlns:a16="http://schemas.microsoft.com/office/drawing/2014/main" id="{0B7E1504-B128-423C-AA77-E7FED5DC3B7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392189-2D4C-4618-9072-F26EE557FD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6504" y="1600200"/>
            <a:ext cx="3346704" cy="914400"/>
          </a:xfrm>
          <a:solidFill>
            <a:schemeClr val="accent4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65955AB-F417-4DCB-8CC3-98BAC90A9A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19676" y="1600200"/>
            <a:ext cx="3346704" cy="914400"/>
          </a:xfrm>
          <a:solidFill>
            <a:schemeClr val="accent1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AFB5407-642C-468A-81DB-F0C5C485F6F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6361" y="1600200"/>
            <a:ext cx="3346704" cy="914400"/>
          </a:xfrm>
          <a:solidFill>
            <a:schemeClr val="accent2"/>
          </a:solidFill>
        </p:spPr>
        <p:txBody>
          <a:bodyPr lIns="182880" tIns="91440" rIns="182880" bIns="91440" anchor="ctr"/>
          <a:lstStyle>
            <a:lvl1pPr>
              <a:defRPr sz="1800">
                <a:solidFill>
                  <a:schemeClr val="bg1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</p:spTree>
    <p:extLst>
      <p:ext uri="{BB962C8B-B14F-4D97-AF65-F5344CB8AC3E}">
        <p14:creationId xmlns:p14="http://schemas.microsoft.com/office/powerpoint/2010/main" val="340500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30CD733-93DE-4793-929B-26E6DBA7592D}"/>
              </a:ext>
            </a:extLst>
          </p:cNvPr>
          <p:cNvSpPr/>
          <p:nvPr userDrawn="1"/>
        </p:nvSpPr>
        <p:spPr bwMode="ltGray">
          <a:xfrm>
            <a:off x="1" y="1600202"/>
            <a:ext cx="7923212" cy="4570946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17EA1E-A574-444B-9004-45836D98DAD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7496CC-9DD2-4299-850C-005958FB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 Seventh level</a:t>
            </a:r>
          </a:p>
          <a:p>
            <a:pPr lvl="7"/>
            <a:r>
              <a:rPr lang="en-US" dirty="0"/>
              <a:t> 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731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EE86E2-0F2F-484B-8170-3AEBA1DDEB2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3522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09367CD-64CE-4B7B-91B1-53B17F8F693D}"/>
              </a:ext>
            </a:extLst>
          </p:cNvPr>
          <p:cNvSpPr/>
          <p:nvPr userDrawn="1"/>
        </p:nvSpPr>
        <p:spPr bwMode="ltGray">
          <a:xfrm>
            <a:off x="1" y="1600201"/>
            <a:ext cx="7923212" cy="457094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74" name="Content Placeholder 17">
            <a:extLst>
              <a:ext uri="{FF2B5EF4-FFF2-40B4-BE49-F238E27FC236}">
                <a16:creationId xmlns:a16="http://schemas.microsoft.com/office/drawing/2014/main" id="{F00013B6-2241-400E-9E61-946C485F8D5E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8C8783A-257B-4A50-95A0-6C7B8E51707B}"/>
              </a:ext>
            </a:extLst>
          </p:cNvPr>
          <p:cNvCxnSpPr>
            <a:cxnSpLocks/>
          </p:cNvCxnSpPr>
          <p:nvPr userDrawn="1"/>
        </p:nvCxnSpPr>
        <p:spPr>
          <a:xfrm>
            <a:off x="609600" y="1964843"/>
            <a:ext cx="31988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</a:extLst>
          </p:cNvPr>
          <p:cNvCxnSpPr>
            <a:cxnSpLocks/>
          </p:cNvCxnSpPr>
          <p:nvPr userDrawn="1"/>
        </p:nvCxnSpPr>
        <p:spPr>
          <a:xfrm>
            <a:off x="609600" y="3547676"/>
            <a:ext cx="3198812" cy="0"/>
          </a:xfrm>
          <a:prstGeom prst="line">
            <a:avLst/>
          </a:prstGeom>
          <a:ln w="25400">
            <a:solidFill>
              <a:schemeClr val="accent2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130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2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92B4C-D72B-4160-80E2-5EE05E2DDD3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100000"/>
              </a:lnSpc>
              <a:spcBef>
                <a:spcPts val="0"/>
              </a:spcBef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100000"/>
                </a:lnSpc>
                <a:spcBef>
                  <a:spcPts val="0"/>
                </a:spcBef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87" name="Content Placeholder 17">
            <a:extLst>
              <a:ext uri="{FF2B5EF4-FFF2-40B4-BE49-F238E27FC236}">
                <a16:creationId xmlns:a16="http://schemas.microsoft.com/office/drawing/2014/main" id="{CB3B18B9-1B70-4F2B-86D9-C5183A845D1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269245" y="2409552"/>
            <a:ext cx="3201848" cy="93493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8" name="Text Placeholder 6">
            <a:extLst>
              <a:ext uri="{FF2B5EF4-FFF2-40B4-BE49-F238E27FC236}">
                <a16:creationId xmlns:a16="http://schemas.microsoft.com/office/drawing/2014/main" id="{45C2837B-EA55-4186-A2EA-1E7FB5B122D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70693" y="2079840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89" name="Content Placeholder 17">
            <a:extLst>
              <a:ext uri="{FF2B5EF4-FFF2-40B4-BE49-F238E27FC236}">
                <a16:creationId xmlns:a16="http://schemas.microsoft.com/office/drawing/2014/main" id="{00A3A11C-EA43-4ACC-83B9-C4C7C1080E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69245" y="3952605"/>
            <a:ext cx="3201848" cy="84799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EAAB5B3C-AE89-4605-BB4B-0C07DE733C4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1964843"/>
            <a:ext cx="31988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709593A-BC10-40A3-842E-346F6E0EE30C}"/>
              </a:ext>
            </a:extLst>
          </p:cNvPr>
          <p:cNvCxnSpPr>
            <a:cxnSpLocks/>
          </p:cNvCxnSpPr>
          <p:nvPr userDrawn="1"/>
        </p:nvCxnSpPr>
        <p:spPr>
          <a:xfrm>
            <a:off x="4267200" y="3547676"/>
            <a:ext cx="3198812" cy="0"/>
          </a:xfrm>
          <a:prstGeom prst="line">
            <a:avLst/>
          </a:prstGeom>
          <a:ln w="25400">
            <a:solidFill>
              <a:schemeClr val="accent6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 Placeholder 6">
            <a:extLst>
              <a:ext uri="{FF2B5EF4-FFF2-40B4-BE49-F238E27FC236}">
                <a16:creationId xmlns:a16="http://schemas.microsoft.com/office/drawing/2014/main" id="{48CE9E08-388B-4458-B1F4-453A8413D63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0693" y="3634037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6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Impact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D909953-1B24-4C7D-A173-A53DF3FC7EC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382000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ED48B1-3A1C-41E2-BEC6-E8E6B54A07B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074150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0A78DDD-5F83-4940-98A7-CF6D7FB814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382000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356F2006-5264-4FEB-8EBA-8BA6A55D19B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5650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F7F59A-4C67-4F41-A6E0-906850EDF3F1}"/>
              </a:ext>
            </a:extLst>
          </p:cNvPr>
          <p:cNvSpPr/>
          <p:nvPr userDrawn="1"/>
        </p:nvSpPr>
        <p:spPr>
          <a:xfrm>
            <a:off x="608739" y="4978399"/>
            <a:ext cx="3204753" cy="879645"/>
          </a:xfrm>
          <a:prstGeom prst="rect">
            <a:avLst/>
          </a:prstGeom>
          <a:gradFill>
            <a:gsLst>
              <a:gs pos="0">
                <a:schemeClr val="accent4"/>
              </a:gs>
              <a:gs pos="98000">
                <a:schemeClr val="accent4"/>
              </a:gs>
            </a:gsLst>
            <a:lin ang="5400000" scaled="1"/>
          </a:gradFill>
        </p:spPr>
        <p:txBody>
          <a:bodyPr vert="horz" lIns="594360" tIns="457200" rIns="457200" bIns="45720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85779326-D874-4DC4-BA73-C7157B414B05}"/>
              </a:ext>
            </a:extLst>
          </p:cNvPr>
          <p:cNvSpPr/>
          <p:nvPr userDrawn="1"/>
        </p:nvSpPr>
        <p:spPr>
          <a:xfrm>
            <a:off x="4267199" y="4978400"/>
            <a:ext cx="3203893" cy="878840"/>
          </a:xfrm>
          <a:prstGeom prst="rect">
            <a:avLst/>
          </a:prstGeom>
          <a:solidFill>
            <a:schemeClr val="accent1"/>
          </a:solidFill>
        </p:spPr>
        <p:txBody>
          <a:bodyPr vert="horz" lIns="457200" tIns="457200" rIns="594360" bIns="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0"/>
              </a:spcBef>
              <a:buClr>
                <a:schemeClr val="tx1">
                  <a:lumMod val="60000"/>
                  <a:lumOff val="40000"/>
                </a:schemeClr>
              </a:buClr>
              <a:buSzPct val="90000"/>
              <a:buFont typeface="Arial" panose="020B0604020202020204" pitchFamily="34" charset="0"/>
              <a:buChar char="​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Company Name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09C7727F-F570-4AF1-856D-98544836237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75650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F13DC67D-58A2-45BD-A728-B6ECDD8B5A5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53D9F0A4-74F4-4BA6-AD21-4791EF0A20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73995" y="4978400"/>
            <a:ext cx="3200400" cy="227454"/>
          </a:xfrm>
        </p:spPr>
        <p:txBody>
          <a:bodyPr anchor="b"/>
          <a:lstStyle>
            <a:lvl1pPr algn="ctr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</p:spTree>
    <p:extLst>
      <p:ext uri="{BB962C8B-B14F-4D97-AF65-F5344CB8AC3E}">
        <p14:creationId xmlns:p14="http://schemas.microsoft.com/office/powerpoint/2010/main" val="366548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CB68143-A247-4F5B-9173-3D82D6706BFE}"/>
              </a:ext>
            </a:extLst>
          </p:cNvPr>
          <p:cNvSpPr/>
          <p:nvPr userDrawn="1"/>
        </p:nvSpPr>
        <p:spPr>
          <a:xfrm rot="2700000">
            <a:off x="1530975" y="-2580079"/>
            <a:ext cx="3206987" cy="9623529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65D9BB8-44B7-4046-A859-7B01AD84E349}"/>
              </a:ext>
            </a:extLst>
          </p:cNvPr>
          <p:cNvSpPr/>
          <p:nvPr userDrawn="1"/>
        </p:nvSpPr>
        <p:spPr>
          <a:xfrm rot="2700000">
            <a:off x="1632126" y="1230939"/>
            <a:ext cx="3535790" cy="7514148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chemeClr val="accent1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B1726-E7C5-4C32-A22F-BB8C0CA833E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0AEE4566-BDD0-43EB-8593-753B4AFC53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CDDDBBBD-2B47-4F32-9507-B47217AD31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63A2EB-B414-427C-8975-27B69B276D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4AFD0B14-399F-447F-BBDD-FF049C867F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778A2AC-9D1D-4FDB-973A-47DEA9886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52873CFF-17A0-467C-B061-5E3FD5E92C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C351EEF9-CE8C-4948-8867-FDC697419B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76FCBCF-AFA0-4D2E-AF64-919BFE9B44B8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59593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55513" y="4877099"/>
                <a:ext cx="7920" cy="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591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-Bleed Photo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F5379A2-B049-4A1C-A18D-79A1F237E82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bg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EA9A53D-C1B8-4AC0-AF50-F242E124EF75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A5945F4E-578F-4EE5-B98E-A75643A79F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19DCDB05-0E28-45DE-9267-3E480A2300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C693093-F44C-4AF7-8565-38BF0EC750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83C36CFC-0A28-4E5C-BEAB-B63CE60700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45A3F9BB-BAC6-4065-B81D-9F3DF8163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2C0EF4D9-E299-4B39-8F2A-BD56CEC524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1F9A586-3983-444B-A345-4A891295D7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566660B-2EAC-47CE-944F-D039B1DF2E0F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  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11152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</a:extLst>
          </p:cNvPr>
          <p:cNvSpPr/>
          <p:nvPr userDrawn="1"/>
        </p:nvSpPr>
        <p:spPr bwMode="gray">
          <a:xfrm>
            <a:off x="1981877" y="2055429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</a:extLst>
          </p:cNvPr>
          <p:cNvSpPr/>
          <p:nvPr userDrawn="1"/>
        </p:nvSpPr>
        <p:spPr bwMode="gray">
          <a:xfrm>
            <a:off x="8389301" y="2055429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</a:extLst>
          </p:cNvPr>
          <p:cNvSpPr/>
          <p:nvPr userDrawn="1"/>
        </p:nvSpPr>
        <p:spPr bwMode="gray">
          <a:xfrm>
            <a:off x="5184924" y="2055429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D23688F-2550-4740-B5D6-C78F74FDE08D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267940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212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</a:extLst>
          </p:cNvPr>
          <p:cNvSpPr/>
          <p:nvPr userDrawn="1"/>
        </p:nvSpPr>
        <p:spPr bwMode="gray">
          <a:xfrm>
            <a:off x="1065749" y="2060872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</a:extLst>
          </p:cNvPr>
          <p:cNvSpPr/>
          <p:nvPr userDrawn="1"/>
        </p:nvSpPr>
        <p:spPr bwMode="gray">
          <a:xfrm>
            <a:off x="9302132" y="2060872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</a:extLst>
          </p:cNvPr>
          <p:cNvSpPr/>
          <p:nvPr userDrawn="1"/>
        </p:nvSpPr>
        <p:spPr bwMode="gray">
          <a:xfrm>
            <a:off x="6562100" y="2060872"/>
            <a:ext cx="1828959" cy="1828959"/>
          </a:xfrm>
          <a:prstGeom prst="ellipse">
            <a:avLst/>
          </a:prstGeom>
          <a:solidFill>
            <a:schemeClr val="accent1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</a:extLst>
          </p:cNvPr>
          <p:cNvSpPr/>
          <p:nvPr userDrawn="1"/>
        </p:nvSpPr>
        <p:spPr bwMode="gray">
          <a:xfrm>
            <a:off x="3806932" y="2060872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AF357F-A1D5-401D-94D2-9C67E6AEDA09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269508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704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</a:extLst>
          </p:cNvPr>
          <p:cNvSpPr/>
          <p:nvPr userDrawn="1"/>
        </p:nvSpPr>
        <p:spPr bwMode="gray">
          <a:xfrm>
            <a:off x="609800" y="2064663"/>
            <a:ext cx="1828959" cy="1828959"/>
          </a:xfrm>
          <a:prstGeom prst="ellipse">
            <a:avLst/>
          </a:prstGeom>
          <a:solidFill>
            <a:schemeClr val="accent4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</a:extLst>
          </p:cNvPr>
          <p:cNvSpPr/>
          <p:nvPr userDrawn="1"/>
        </p:nvSpPr>
        <p:spPr bwMode="gray">
          <a:xfrm>
            <a:off x="9744473" y="2064663"/>
            <a:ext cx="1828959" cy="1828959"/>
          </a:xfrm>
          <a:prstGeom prst="ellipse">
            <a:avLst/>
          </a:prstGeom>
          <a:solidFill>
            <a:schemeClr val="accent5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</a:extLst>
          </p:cNvPr>
          <p:cNvSpPr/>
          <p:nvPr userDrawn="1"/>
        </p:nvSpPr>
        <p:spPr bwMode="gray">
          <a:xfrm>
            <a:off x="5201380" y="2064663"/>
            <a:ext cx="1828959" cy="182895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</a:extLst>
          </p:cNvPr>
          <p:cNvSpPr/>
          <p:nvPr userDrawn="1"/>
        </p:nvSpPr>
        <p:spPr bwMode="gray">
          <a:xfrm>
            <a:off x="2892452" y="2064663"/>
            <a:ext cx="1828959" cy="1828959"/>
          </a:xfrm>
          <a:prstGeom prst="ellipse">
            <a:avLst/>
          </a:prstGeom>
          <a:solidFill>
            <a:schemeClr val="accent3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</a:extLst>
          </p:cNvPr>
          <p:cNvSpPr/>
          <p:nvPr userDrawn="1"/>
        </p:nvSpPr>
        <p:spPr bwMode="gray">
          <a:xfrm>
            <a:off x="7464921" y="2064663"/>
            <a:ext cx="1828959" cy="1828959"/>
          </a:xfrm>
          <a:prstGeom prst="ellipse">
            <a:avLst/>
          </a:prstGeom>
          <a:solidFill>
            <a:schemeClr val="accent2"/>
          </a:solidFill>
          <a:ln w="762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0E19ACAF-9401-49DF-ACFF-2BA2129506AB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28287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5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12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3FC38F94-115E-4DBE-80BB-680CB172F9FB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5E11EA0-C34E-47CC-A1C4-C041612819E2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58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AA04BF1-028D-4BDA-A4B7-2EF92A074224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26A1-35AB-43B6-9A41-2142ACF3ACC4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24140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9A14F3E-8802-40CC-94BC-F7A8969E93E3}"/>
              </a:ext>
            </a:extLst>
          </p:cNvPr>
          <p:cNvSpPr/>
          <p:nvPr userDrawn="1"/>
        </p:nvSpPr>
        <p:spPr>
          <a:xfrm rot="2700000">
            <a:off x="810400" y="-3656857"/>
            <a:ext cx="9864449" cy="13468141"/>
          </a:xfrm>
          <a:custGeom>
            <a:avLst/>
            <a:gdLst>
              <a:gd name="connsiteX0" fmla="*/ 0 w 9864449"/>
              <a:gd name="connsiteY0" fmla="*/ 7314461 h 13468141"/>
              <a:gd name="connsiteX1" fmla="*/ 7314462 w 9864449"/>
              <a:gd name="connsiteY1" fmla="*/ 0 h 13468141"/>
              <a:gd name="connsiteX2" fmla="*/ 9864449 w 9864449"/>
              <a:gd name="connsiteY2" fmla="*/ 2549987 h 13468141"/>
              <a:gd name="connsiteX3" fmla="*/ 9864449 w 9864449"/>
              <a:gd name="connsiteY3" fmla="*/ 7148688 h 13468141"/>
              <a:gd name="connsiteX4" fmla="*/ 3544996 w 9864449"/>
              <a:gd name="connsiteY4" fmla="*/ 13468141 h 13468141"/>
              <a:gd name="connsiteX5" fmla="*/ 0 w 9864449"/>
              <a:gd name="connsiteY5" fmla="*/ 9923145 h 1346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64449" h="13468141">
                <a:moveTo>
                  <a:pt x="0" y="7314461"/>
                </a:moveTo>
                <a:lnTo>
                  <a:pt x="7314462" y="0"/>
                </a:lnTo>
                <a:lnTo>
                  <a:pt x="9864449" y="2549987"/>
                </a:lnTo>
                <a:lnTo>
                  <a:pt x="9864449" y="7148688"/>
                </a:lnTo>
                <a:lnTo>
                  <a:pt x="3544996" y="13468141"/>
                </a:lnTo>
                <a:lnTo>
                  <a:pt x="0" y="9923145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CD52C01-87CF-4DAA-AF73-217E439433C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12" name="TextBox 1511">
            <a:extLst>
              <a:ext uri="{FF2B5EF4-FFF2-40B4-BE49-F238E27FC236}">
                <a16:creationId xmlns:a16="http://schemas.microsoft.com/office/drawing/2014/main" id="{6C78DB77-69E8-414D-8309-EC1F1C8DCA8E}"/>
              </a:ext>
            </a:extLst>
          </p:cNvPr>
          <p:cNvSpPr txBox="1"/>
          <p:nvPr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DA08A2D-0A8A-41FD-AA58-0A072FFF329F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96DD11-914A-4FCB-BD5A-B452681B6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522938A5-2D76-46C8-B7C1-3F77D5812E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D6EDDC02-7874-477D-8151-D0B193E894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11497605-B9F0-499D-9BAD-CAD4DF264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87A173DB-972A-49CD-B107-F84916A5F7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AA7E256D-662E-4F46-945F-75B84B1B31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745AE183-7E5A-47CA-8BC0-5071F1977E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9C494915-7365-4D9B-82B2-73349D47E724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254321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95FD2E6-B8EA-4366-97C4-6A53370F84D0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1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04AD3C8-5B0F-4AB1-B568-AA55FF64194A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accent4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3129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E49745E-959E-424E-B5AD-B75ACA32BFE8}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alpha val="76000"/>
                </a:schemeClr>
              </a:gs>
              <a:gs pos="89000">
                <a:schemeClr val="tx1">
                  <a:lumMod val="16000"/>
                  <a:lumOff val="84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BC2C04F8-C4D0-4DA4-8689-3A3303F0660F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  <p:sp>
        <p:nvSpPr>
          <p:cNvPr id="2147" name="Oval 2146">
            <a:extLst>
              <a:ext uri="{FF2B5EF4-FFF2-40B4-BE49-F238E27FC236}">
                <a16:creationId xmlns:a16="http://schemas.microsoft.com/office/drawing/2014/main" id="{FDDA58E5-A99B-48C0-A6B7-6BAE32E46F62}"/>
              </a:ext>
            </a:extLst>
          </p:cNvPr>
          <p:cNvSpPr/>
          <p:nvPr userDrawn="1"/>
        </p:nvSpPr>
        <p:spPr bwMode="gray">
          <a:xfrm>
            <a:off x="7273815" y="1515193"/>
            <a:ext cx="3735912" cy="3735912"/>
          </a:xfrm>
          <a:prstGeom prst="ellipse">
            <a:avLst/>
          </a:prstGeom>
          <a:solidFill>
            <a:schemeClr val="accent5"/>
          </a:solidFill>
          <a:ln w="76200">
            <a:solidFill>
              <a:schemeClr val="bg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9127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1594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accent2"/>
                </a:solidFill>
                <a:latin typeface="+mj-lt"/>
              </a:rPr>
              <a:t>Agenda</a:t>
            </a:r>
          </a:p>
        </p:txBody>
      </p:sp>
      <p:sp>
        <p:nvSpPr>
          <p:cNvPr id="730" name="TextBox 729">
            <a:extLst>
              <a:ext uri="{FF2B5EF4-FFF2-40B4-BE49-F238E27FC236}">
                <a16:creationId xmlns:a16="http://schemas.microsoft.com/office/drawing/2014/main" id="{AB8D1A6B-3CE6-468D-804E-6300F8B6DC81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94013" y="1359907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2"/>
              </a:buClr>
              <a:buFont typeface="Open Sans" panose="020B0606030504020204" pitchFamily="34" charset="0"/>
              <a:buChar char="​"/>
              <a:defRPr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3889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8" y="0"/>
            <a:ext cx="5403138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6E1A1B-7C56-4DE3-BC90-B387C7F3E670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08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F1D41E-848B-4178-A0D2-2A18C6921400}"/>
              </a:ext>
            </a:extLst>
          </p:cNvPr>
          <p:cNvSpPr/>
          <p:nvPr userDrawn="1"/>
        </p:nvSpPr>
        <p:spPr bwMode="hidden">
          <a:xfrm>
            <a:off x="0" y="0"/>
            <a:ext cx="12188822" cy="433228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ED419A-30D8-44AB-9256-156B54D449CD}"/>
              </a:ext>
            </a:extLst>
          </p:cNvPr>
          <p:cNvSpPr/>
          <p:nvPr userDrawn="1"/>
        </p:nvSpPr>
        <p:spPr bwMode="white">
          <a:xfrm>
            <a:off x="672527" y="722997"/>
            <a:ext cx="4470400" cy="447040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03ACE7-B591-43FD-A636-47D01F482F04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4428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5025D71-18A5-4A22-8386-917E1B08C46A}"/>
              </a:ext>
            </a:extLst>
          </p:cNvPr>
          <p:cNvSpPr txBox="1"/>
          <p:nvPr userDrawn="1"/>
        </p:nvSpPr>
        <p:spPr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999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88A8ACB-CBE3-4DC0-BBE3-C6829C462CD7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5B87096-C8D7-45D0-8DCC-218276F547C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tx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AC0FC71-A82A-4369-B44E-4E8FF53CA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0D84D398-3251-432F-8986-05570D3BB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07096BFD-803A-42D4-BA19-C683E35B0D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89E6840-6882-4279-A152-16C7CCB9BE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021DF59C-D6C9-4EC0-90A3-7752F6B72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E4C478B3-2ECE-440E-A04E-B8C84D0416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2190CFD5-6EEA-46D1-AE5E-D69C2E08F3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479A9FB-8CEE-475F-BF22-3B0B11EB4E81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F598B-F734-42BE-8CB8-5E3FDDD7ED52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B8D218C-9E1A-4E8B-A343-F3F3A628E78E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5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71CD93A-658C-4473-839D-9C0B5E8F5F7C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DFBF2D3-5C06-47C4-A81C-0305B322C5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464D7FA4-CABA-4E4E-ACCA-68953799C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4EB1261E-CBF9-4479-A018-76C0F24D3B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8C4A243B-FBF5-4C04-8CD0-8E1C4721D9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F67E765D-8E8B-44F9-BE70-63FC0512FD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B4614B4-F94A-4053-B179-EC5C3F70A9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157F005-56AC-4E75-8AA5-582D0D69E2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473A8DE-DD1F-43EE-8FA2-4C689A038BA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594E1E-E234-471D-B539-F75E8CC06D07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C67E5CD-C662-462D-9821-CBF45A809F13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BDC7692-DF81-49A0-9672-BF8E1DB9B662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2000">
                <a:srgbClr val="7F35AB">
                  <a:alpha val="94000"/>
                </a:srgbClr>
              </a:gs>
              <a:gs pos="95000">
                <a:schemeClr val="bg1"/>
              </a:gs>
              <a:gs pos="77000">
                <a:schemeClr val="bg1">
                  <a:alpha val="79000"/>
                </a:schemeClr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5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35B1C875-AD13-4256-9E56-D2FCF94B81E1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1B65455-CBDD-4B2B-8BB7-0D016422E2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F202269-FCD9-4D84-82E7-4E6E4F5B7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68585838-6A08-43B0-827A-D33942E82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AAAE7B3A-0116-4C7F-85A1-4CDFE95B9B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9CA84427-5217-43A1-9C71-25D9E1DFDD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60ADC44-391E-4E50-A7BB-332F2C9E8B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1DA390D7-F8F5-442A-8A17-9A9EB73BF9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31C01D4-7C61-4B0F-8304-87A15AD0126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9F709C-1996-44DB-8C47-9CBD9243BF4E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11A168A-1363-4430-87C6-83E5143B39F6}"/>
              </a:ext>
            </a:extLst>
          </p:cNvPr>
          <p:cNvSpPr/>
          <p:nvPr userDrawn="1"/>
        </p:nvSpPr>
        <p:spPr>
          <a:xfrm rot="2700000">
            <a:off x="500103" y="-2250712"/>
            <a:ext cx="2891746" cy="8395793"/>
          </a:xfrm>
          <a:custGeom>
            <a:avLst/>
            <a:gdLst>
              <a:gd name="connsiteX0" fmla="*/ 0 w 2891746"/>
              <a:gd name="connsiteY0" fmla="*/ 2890035 h 8395793"/>
              <a:gd name="connsiteX1" fmla="*/ 1390389 w 2891746"/>
              <a:gd name="connsiteY1" fmla="*/ 1499646 h 8395793"/>
              <a:gd name="connsiteX2" fmla="*/ 1390389 w 2891746"/>
              <a:gd name="connsiteY2" fmla="*/ 1499646 h 8395793"/>
              <a:gd name="connsiteX3" fmla="*/ 2890036 w 2891746"/>
              <a:gd name="connsiteY3" fmla="*/ 0 h 8395793"/>
              <a:gd name="connsiteX4" fmla="*/ 2890036 w 2891746"/>
              <a:gd name="connsiteY4" fmla="*/ 8322767 h 8395793"/>
              <a:gd name="connsiteX5" fmla="*/ 2891746 w 2891746"/>
              <a:gd name="connsiteY5" fmla="*/ 8340727 h 8395793"/>
              <a:gd name="connsiteX6" fmla="*/ 2891741 w 2891746"/>
              <a:gd name="connsiteY6" fmla="*/ 8395793 h 8395793"/>
              <a:gd name="connsiteX7" fmla="*/ 2546313 w 2891746"/>
              <a:gd name="connsiteY7" fmla="*/ 8050365 h 8395793"/>
              <a:gd name="connsiteX8" fmla="*/ 2546315 w 2891746"/>
              <a:gd name="connsiteY8" fmla="*/ 8050364 h 8395793"/>
              <a:gd name="connsiteX9" fmla="*/ 0 w 2891746"/>
              <a:gd name="connsiteY9" fmla="*/ 5504049 h 8395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91746" h="8395793">
                <a:moveTo>
                  <a:pt x="0" y="2890035"/>
                </a:moveTo>
                <a:lnTo>
                  <a:pt x="1390389" y="1499646"/>
                </a:lnTo>
                <a:lnTo>
                  <a:pt x="1390389" y="1499646"/>
                </a:lnTo>
                <a:lnTo>
                  <a:pt x="2890036" y="0"/>
                </a:lnTo>
                <a:lnTo>
                  <a:pt x="2890036" y="8322767"/>
                </a:lnTo>
                <a:lnTo>
                  <a:pt x="2891746" y="8340727"/>
                </a:lnTo>
                <a:lnTo>
                  <a:pt x="2891741" y="8395793"/>
                </a:lnTo>
                <a:lnTo>
                  <a:pt x="2546313" y="8050365"/>
                </a:lnTo>
                <a:lnTo>
                  <a:pt x="2546315" y="8050364"/>
                </a:lnTo>
                <a:lnTo>
                  <a:pt x="0" y="550404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C946B50-6B2C-4792-825B-BEFD24908723}"/>
              </a:ext>
            </a:extLst>
          </p:cNvPr>
          <p:cNvSpPr/>
          <p:nvPr userDrawn="1"/>
        </p:nvSpPr>
        <p:spPr>
          <a:xfrm rot="18900000">
            <a:off x="-1253438" y="2913755"/>
            <a:ext cx="6372785" cy="905566"/>
          </a:xfrm>
          <a:custGeom>
            <a:avLst/>
            <a:gdLst>
              <a:gd name="connsiteX0" fmla="*/ 6372785 w 6372785"/>
              <a:gd name="connsiteY0" fmla="*/ 0 h 905566"/>
              <a:gd name="connsiteX1" fmla="*/ 6372785 w 6372785"/>
              <a:gd name="connsiteY1" fmla="*/ 905566 h 905566"/>
              <a:gd name="connsiteX2" fmla="*/ 0 w 6372785"/>
              <a:gd name="connsiteY2" fmla="*/ 905566 h 905566"/>
              <a:gd name="connsiteX3" fmla="*/ 905566 w 6372785"/>
              <a:gd name="connsiteY3" fmla="*/ 0 h 905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72785" h="905566">
                <a:moveTo>
                  <a:pt x="6372785" y="0"/>
                </a:moveTo>
                <a:lnTo>
                  <a:pt x="6372785" y="905566"/>
                </a:lnTo>
                <a:lnTo>
                  <a:pt x="0" y="905566"/>
                </a:lnTo>
                <a:lnTo>
                  <a:pt x="905566" y="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8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28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EA75217-7D87-4C71-8F80-833477FCB149}"/>
              </a:ext>
            </a:extLst>
          </p:cNvPr>
          <p:cNvSpPr/>
          <p:nvPr userDrawn="1"/>
        </p:nvSpPr>
        <p:spPr bwMode="hidden">
          <a:xfrm>
            <a:off x="0" y="0"/>
            <a:ext cx="12188825" cy="68580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9AC7DF-BFC1-4044-BB52-C9946AD8A327}"/>
              </a:ext>
            </a:extLst>
          </p:cNvPr>
          <p:cNvSpPr txBox="1">
            <a:spLocks/>
          </p:cNvSpPr>
          <p:nvPr userDrawn="1"/>
        </p:nvSpPr>
        <p:spPr>
          <a:xfrm>
            <a:off x="564569" y="366687"/>
            <a:ext cx="11001004" cy="70611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C12014-9EC5-4F8C-BD3D-B60E85EC9FFD}"/>
              </a:ext>
            </a:extLst>
          </p:cNvPr>
          <p:cNvSpPr txBox="1"/>
          <p:nvPr userDrawn="1"/>
        </p:nvSpPr>
        <p:spPr>
          <a:xfrm>
            <a:off x="620895" y="3906060"/>
            <a:ext cx="10962687" cy="238079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yes, you are good to go!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If the answer is no, you do not have the Metropolis font installed.</a:t>
            </a:r>
          </a:p>
          <a:p>
            <a:pPr>
              <a:lnSpc>
                <a:spcPct val="130000"/>
              </a:lnSpc>
            </a:pPr>
            <a:endParaRPr lang="en-US" sz="18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Click here</a:t>
            </a:r>
            <a:r>
              <a:rPr lang="en-US" sz="1800" dirty="0">
                <a:solidFill>
                  <a:schemeClr val="bg1"/>
                </a:solidFill>
              </a:rPr>
              <a:t> to download the font</a:t>
            </a:r>
            <a:r>
              <a:rPr lang="en-US" sz="1800" baseline="0" dirty="0">
                <a:solidFill>
                  <a:schemeClr val="bg1"/>
                </a:solidFill>
              </a:rPr>
              <a:t>.</a:t>
            </a:r>
          </a:p>
          <a:p>
            <a:pPr marL="400050" marR="0" lvl="0" indent="-227013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trike="noStrike" baseline="0" dirty="0">
                <a:solidFill>
                  <a:schemeClr val="bg1"/>
                </a:solidFill>
              </a:rPr>
              <a:t>Log in with SSO and select the Brand Assets tab in Brand Central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Need more information on how to install fonts? 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>
                <a:solidFill>
                  <a:schemeClr val="bg1"/>
                </a:solidFill>
              </a:rPr>
              <a:t>Refer to the quick-start section in the template guidelines or contact Oasis.</a:t>
            </a:r>
          </a:p>
          <a:p>
            <a:pPr>
              <a:lnSpc>
                <a:spcPct val="130000"/>
              </a:lnSpc>
            </a:pP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29BE03A-21B0-4196-A033-4E90957BA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2800" dirty="0">
                <a:solidFill>
                  <a:schemeClr val="bg1"/>
                </a:solidFill>
              </a:rPr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3683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bg1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65F6992-4889-4035-986F-E69979C7B028}"/>
              </a:ext>
            </a:extLst>
          </p:cNvPr>
          <p:cNvGrpSpPr/>
          <p:nvPr userDrawn="1"/>
        </p:nvGrpSpPr>
        <p:grpSpPr>
          <a:xfrm>
            <a:off x="6054922" y="2225997"/>
            <a:ext cx="4699461" cy="542276"/>
            <a:chOff x="6685343" y="2270804"/>
            <a:chExt cx="4699461" cy="542276"/>
          </a:xfrm>
          <a:solidFill>
            <a:schemeClr val="bg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57C5E2C-9A8F-469D-810E-FD271477DD05}"/>
                </a:ext>
              </a:extLst>
            </p:cNvPr>
            <p:cNvSpPr/>
            <p:nvPr/>
          </p:nvSpPr>
          <p:spPr>
            <a:xfrm>
              <a:off x="9320530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3" y="219"/>
                    <a:pt x="40467" y="2872"/>
                    <a:pt x="45439" y="7959"/>
                  </a:cubicBezTo>
                  <a:cubicBezTo>
                    <a:pt x="50411" y="13047"/>
                    <a:pt x="52987" y="19255"/>
                    <a:pt x="53167" y="26583"/>
                  </a:cubicBezTo>
                  <a:cubicBezTo>
                    <a:pt x="52987" y="34182"/>
                    <a:pt x="50411" y="40468"/>
                    <a:pt x="45439" y="45439"/>
                  </a:cubicBezTo>
                  <a:cubicBezTo>
                    <a:pt x="40467" y="50411"/>
                    <a:pt x="34183" y="52987"/>
                    <a:pt x="26583" y="53167"/>
                  </a:cubicBezTo>
                  <a:cubicBezTo>
                    <a:pt x="18985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5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16D8268-B556-4A2E-A24F-2098FB05E4CA}"/>
                </a:ext>
              </a:extLst>
            </p:cNvPr>
            <p:cNvSpPr/>
            <p:nvPr/>
          </p:nvSpPr>
          <p:spPr>
            <a:xfrm>
              <a:off x="10320655" y="2270804"/>
              <a:ext cx="53167" cy="53167"/>
            </a:xfrm>
            <a:custGeom>
              <a:avLst/>
              <a:gdLst/>
              <a:ahLst/>
              <a:cxnLst/>
              <a:rect l="l" t="t" r="r" b="b"/>
              <a:pathLst>
                <a:path w="53167" h="53167">
                  <a:moveTo>
                    <a:pt x="26583" y="0"/>
                  </a:moveTo>
                  <a:cubicBezTo>
                    <a:pt x="34182" y="219"/>
                    <a:pt x="40468" y="2872"/>
                    <a:pt x="45439" y="7959"/>
                  </a:cubicBezTo>
                  <a:cubicBezTo>
                    <a:pt x="50411" y="13047"/>
                    <a:pt x="52986" y="19255"/>
                    <a:pt x="53167" y="26583"/>
                  </a:cubicBezTo>
                  <a:cubicBezTo>
                    <a:pt x="52986" y="34182"/>
                    <a:pt x="50411" y="40468"/>
                    <a:pt x="45439" y="45439"/>
                  </a:cubicBezTo>
                  <a:cubicBezTo>
                    <a:pt x="40468" y="50411"/>
                    <a:pt x="34182" y="52987"/>
                    <a:pt x="26583" y="53167"/>
                  </a:cubicBezTo>
                  <a:cubicBezTo>
                    <a:pt x="18984" y="52987"/>
                    <a:pt x="12699" y="50411"/>
                    <a:pt x="7727" y="45439"/>
                  </a:cubicBezTo>
                  <a:cubicBezTo>
                    <a:pt x="2756" y="40468"/>
                    <a:pt x="180" y="34182"/>
                    <a:pt x="0" y="26583"/>
                  </a:cubicBezTo>
                  <a:cubicBezTo>
                    <a:pt x="180" y="19255"/>
                    <a:pt x="2756" y="13047"/>
                    <a:pt x="7727" y="7959"/>
                  </a:cubicBezTo>
                  <a:cubicBezTo>
                    <a:pt x="12699" y="2872"/>
                    <a:pt x="18984" y="219"/>
                    <a:pt x="26583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54C27A0-5E49-4C0A-B9A5-777E28510D88}"/>
                </a:ext>
              </a:extLst>
            </p:cNvPr>
            <p:cNvSpPr/>
            <p:nvPr/>
          </p:nvSpPr>
          <p:spPr>
            <a:xfrm>
              <a:off x="9176178" y="2273899"/>
              <a:ext cx="38309" cy="432691"/>
            </a:xfrm>
            <a:custGeom>
              <a:avLst/>
              <a:gdLst/>
              <a:ahLst/>
              <a:cxnLst/>
              <a:rect l="l" t="t" r="r" b="b"/>
              <a:pathLst>
                <a:path w="38309" h="432691">
                  <a:moveTo>
                    <a:pt x="0" y="0"/>
                  </a:moveTo>
                  <a:lnTo>
                    <a:pt x="38309" y="0"/>
                  </a:ln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6DC2D46-24E8-497A-AE7E-3F29CF07D0E0}"/>
                </a:ext>
              </a:extLst>
            </p:cNvPr>
            <p:cNvSpPr/>
            <p:nvPr/>
          </p:nvSpPr>
          <p:spPr>
            <a:xfrm>
              <a:off x="10871628" y="2273899"/>
              <a:ext cx="263051" cy="432691"/>
            </a:xfrm>
            <a:custGeom>
              <a:avLst/>
              <a:gdLst/>
              <a:ahLst/>
              <a:cxnLst/>
              <a:rect l="l" t="t" r="r" b="b"/>
              <a:pathLst>
                <a:path w="263051" h="432691">
                  <a:moveTo>
                    <a:pt x="0" y="0"/>
                  </a:moveTo>
                  <a:lnTo>
                    <a:pt x="38309" y="0"/>
                  </a:lnTo>
                  <a:lnTo>
                    <a:pt x="38309" y="164610"/>
                  </a:lnTo>
                  <a:cubicBezTo>
                    <a:pt x="47303" y="146708"/>
                    <a:pt x="61058" y="132407"/>
                    <a:pt x="79575" y="121706"/>
                  </a:cubicBezTo>
                  <a:cubicBezTo>
                    <a:pt x="98091" y="111006"/>
                    <a:pt x="119435" y="105521"/>
                    <a:pt x="143603" y="105252"/>
                  </a:cubicBezTo>
                  <a:cubicBezTo>
                    <a:pt x="179471" y="105803"/>
                    <a:pt x="208206" y="117063"/>
                    <a:pt x="229805" y="139033"/>
                  </a:cubicBezTo>
                  <a:cubicBezTo>
                    <a:pt x="251405" y="161002"/>
                    <a:pt x="262487" y="190372"/>
                    <a:pt x="263051" y="227142"/>
                  </a:cubicBezTo>
                  <a:lnTo>
                    <a:pt x="263051" y="432691"/>
                  </a:lnTo>
                  <a:lnTo>
                    <a:pt x="224743" y="432691"/>
                  </a:lnTo>
                  <a:lnTo>
                    <a:pt x="224743" y="232095"/>
                  </a:lnTo>
                  <a:cubicBezTo>
                    <a:pt x="224343" y="204441"/>
                    <a:pt x="216316" y="182359"/>
                    <a:pt x="200663" y="165849"/>
                  </a:cubicBezTo>
                  <a:cubicBezTo>
                    <a:pt x="185011" y="149339"/>
                    <a:pt x="164133" y="140877"/>
                    <a:pt x="138029" y="140464"/>
                  </a:cubicBezTo>
                  <a:cubicBezTo>
                    <a:pt x="109215" y="141019"/>
                    <a:pt x="85549" y="149506"/>
                    <a:pt x="67032" y="165926"/>
                  </a:cubicBezTo>
                  <a:cubicBezTo>
                    <a:pt x="48515" y="182346"/>
                    <a:pt x="38941" y="203370"/>
                    <a:pt x="38309" y="228999"/>
                  </a:cubicBezTo>
                  <a:lnTo>
                    <a:pt x="38309" y="432691"/>
                  </a:lnTo>
                  <a:lnTo>
                    <a:pt x="0" y="4326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B6A4DE9-31A3-428E-B420-424F68D79E41}"/>
                </a:ext>
              </a:extLst>
            </p:cNvPr>
            <p:cNvSpPr/>
            <p:nvPr/>
          </p:nvSpPr>
          <p:spPr>
            <a:xfrm>
              <a:off x="6685343" y="2281329"/>
              <a:ext cx="403593" cy="425261"/>
            </a:xfrm>
            <a:custGeom>
              <a:avLst/>
              <a:gdLst/>
              <a:ahLst/>
              <a:cxnLst/>
              <a:rect l="l" t="t" r="r" b="b"/>
              <a:pathLst>
                <a:path w="403593" h="425261">
                  <a:moveTo>
                    <a:pt x="0" y="0"/>
                  </a:moveTo>
                  <a:lnTo>
                    <a:pt x="39547" y="0"/>
                  </a:lnTo>
                  <a:lnTo>
                    <a:pt x="201797" y="304554"/>
                  </a:lnTo>
                  <a:lnTo>
                    <a:pt x="364046" y="0"/>
                  </a:lnTo>
                  <a:lnTo>
                    <a:pt x="403593" y="0"/>
                  </a:lnTo>
                  <a:lnTo>
                    <a:pt x="403593" y="425261"/>
                  </a:lnTo>
                  <a:lnTo>
                    <a:pt x="364046" y="425261"/>
                  </a:lnTo>
                  <a:lnTo>
                    <a:pt x="364046" y="84186"/>
                  </a:lnTo>
                  <a:lnTo>
                    <a:pt x="201797" y="388740"/>
                  </a:lnTo>
                  <a:lnTo>
                    <a:pt x="39547" y="84186"/>
                  </a:lnTo>
                  <a:lnTo>
                    <a:pt x="39547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221A60B-A1D2-4D5F-ADCD-2B3BF1989BD1}"/>
                </a:ext>
              </a:extLst>
            </p:cNvPr>
            <p:cNvSpPr/>
            <p:nvPr/>
          </p:nvSpPr>
          <p:spPr>
            <a:xfrm>
              <a:off x="9980992" y="2281329"/>
              <a:ext cx="276052" cy="425261"/>
            </a:xfrm>
            <a:custGeom>
              <a:avLst/>
              <a:gdLst/>
              <a:ahLst/>
              <a:cxnLst/>
              <a:rect l="l" t="t" r="r" b="b"/>
              <a:pathLst>
                <a:path w="276052" h="425261">
                  <a:moveTo>
                    <a:pt x="0" y="0"/>
                  </a:moveTo>
                  <a:lnTo>
                    <a:pt x="39547" y="0"/>
                  </a:lnTo>
                  <a:lnTo>
                    <a:pt x="39547" y="387572"/>
                  </a:lnTo>
                  <a:lnTo>
                    <a:pt x="276052" y="387572"/>
                  </a:lnTo>
                  <a:lnTo>
                    <a:pt x="276052" y="425261"/>
                  </a:lnTo>
                  <a:lnTo>
                    <a:pt x="0" y="4252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B738972-CA48-44E6-B7DD-E4E8B81F3D9E}"/>
                </a:ext>
              </a:extLst>
            </p:cNvPr>
            <p:cNvSpPr/>
            <p:nvPr/>
          </p:nvSpPr>
          <p:spPr>
            <a:xfrm>
              <a:off x="7532020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4" y="0"/>
                  </a:lnTo>
                  <a:lnTo>
                    <a:pt x="90314" y="87916"/>
                  </a:lnTo>
                  <a:lnTo>
                    <a:pt x="170801" y="87916"/>
                  </a:lnTo>
                  <a:lnTo>
                    <a:pt x="170801" y="123129"/>
                  </a:lnTo>
                  <a:lnTo>
                    <a:pt x="90314" y="123129"/>
                  </a:lnTo>
                  <a:lnTo>
                    <a:pt x="90314" y="333695"/>
                  </a:lnTo>
                  <a:cubicBezTo>
                    <a:pt x="90598" y="347552"/>
                    <a:pt x="94365" y="358699"/>
                    <a:pt x="101613" y="367138"/>
                  </a:cubicBezTo>
                  <a:cubicBezTo>
                    <a:pt x="108862" y="375576"/>
                    <a:pt x="117891" y="379911"/>
                    <a:pt x="128700" y="380143"/>
                  </a:cubicBezTo>
                  <a:cubicBezTo>
                    <a:pt x="136207" y="380079"/>
                    <a:pt x="143172" y="378814"/>
                    <a:pt x="149596" y="376350"/>
                  </a:cubicBezTo>
                  <a:cubicBezTo>
                    <a:pt x="156019" y="373886"/>
                    <a:pt x="161436" y="370608"/>
                    <a:pt x="165848" y="366518"/>
                  </a:cubicBezTo>
                  <a:lnTo>
                    <a:pt x="185660" y="394970"/>
                  </a:lnTo>
                  <a:cubicBezTo>
                    <a:pt x="177185" y="401495"/>
                    <a:pt x="167821" y="406514"/>
                    <a:pt x="157567" y="410028"/>
                  </a:cubicBezTo>
                  <a:cubicBezTo>
                    <a:pt x="147313" y="413541"/>
                    <a:pt x="136865" y="415317"/>
                    <a:pt x="126224" y="415356"/>
                  </a:cubicBezTo>
                  <a:cubicBezTo>
                    <a:pt x="104177" y="414934"/>
                    <a:pt x="86392" y="407284"/>
                    <a:pt x="72869" y="392407"/>
                  </a:cubicBezTo>
                  <a:cubicBezTo>
                    <a:pt x="59345" y="377530"/>
                    <a:pt x="52391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C0E3A6F-0249-4454-864B-04BF720A73B8}"/>
                </a:ext>
              </a:extLst>
            </p:cNvPr>
            <p:cNvSpPr/>
            <p:nvPr/>
          </p:nvSpPr>
          <p:spPr>
            <a:xfrm>
              <a:off x="11199144" y="2298664"/>
              <a:ext cx="185660" cy="415356"/>
            </a:xfrm>
            <a:custGeom>
              <a:avLst/>
              <a:gdLst/>
              <a:ahLst/>
              <a:cxnLst/>
              <a:rect l="l" t="t" r="r" b="b"/>
              <a:pathLst>
                <a:path w="185660" h="415356">
                  <a:moveTo>
                    <a:pt x="52006" y="0"/>
                  </a:moveTo>
                  <a:lnTo>
                    <a:pt x="90315" y="0"/>
                  </a:lnTo>
                  <a:lnTo>
                    <a:pt x="90315" y="87916"/>
                  </a:lnTo>
                  <a:lnTo>
                    <a:pt x="170802" y="87916"/>
                  </a:lnTo>
                  <a:lnTo>
                    <a:pt x="170802" y="123129"/>
                  </a:lnTo>
                  <a:lnTo>
                    <a:pt x="90315" y="123129"/>
                  </a:lnTo>
                  <a:lnTo>
                    <a:pt x="90315" y="333695"/>
                  </a:lnTo>
                  <a:cubicBezTo>
                    <a:pt x="90599" y="347552"/>
                    <a:pt x="94366" y="358699"/>
                    <a:pt x="101614" y="367138"/>
                  </a:cubicBezTo>
                  <a:cubicBezTo>
                    <a:pt x="108863" y="375576"/>
                    <a:pt x="117892" y="379911"/>
                    <a:pt x="128701" y="380143"/>
                  </a:cubicBezTo>
                  <a:cubicBezTo>
                    <a:pt x="136208" y="380079"/>
                    <a:pt x="143173" y="378814"/>
                    <a:pt x="149596" y="376350"/>
                  </a:cubicBezTo>
                  <a:cubicBezTo>
                    <a:pt x="156020" y="373886"/>
                    <a:pt x="161437" y="370608"/>
                    <a:pt x="165848" y="366518"/>
                  </a:cubicBezTo>
                  <a:lnTo>
                    <a:pt x="185660" y="394970"/>
                  </a:lnTo>
                  <a:cubicBezTo>
                    <a:pt x="177186" y="401495"/>
                    <a:pt x="167822" y="406514"/>
                    <a:pt x="157568" y="410028"/>
                  </a:cubicBezTo>
                  <a:cubicBezTo>
                    <a:pt x="147314" y="413541"/>
                    <a:pt x="136866" y="415317"/>
                    <a:pt x="126224" y="415356"/>
                  </a:cubicBezTo>
                  <a:cubicBezTo>
                    <a:pt x="104178" y="414934"/>
                    <a:pt x="86393" y="407284"/>
                    <a:pt x="72870" y="392407"/>
                  </a:cubicBezTo>
                  <a:cubicBezTo>
                    <a:pt x="59346" y="377530"/>
                    <a:pt x="52392" y="357959"/>
                    <a:pt x="52006" y="333695"/>
                  </a:cubicBezTo>
                  <a:lnTo>
                    <a:pt x="52006" y="123129"/>
                  </a:lnTo>
                  <a:lnTo>
                    <a:pt x="0" y="123129"/>
                  </a:lnTo>
                  <a:lnTo>
                    <a:pt x="0" y="87916"/>
                  </a:lnTo>
                  <a:lnTo>
                    <a:pt x="52006" y="87916"/>
                  </a:lnTo>
                  <a:lnTo>
                    <a:pt x="52006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BD5D52F-83DC-4C29-BFF9-C29AC76D694C}"/>
                </a:ext>
              </a:extLst>
            </p:cNvPr>
            <p:cNvSpPr/>
            <p:nvPr/>
          </p:nvSpPr>
          <p:spPr>
            <a:xfrm>
              <a:off x="7184309" y="2379151"/>
              <a:ext cx="309486" cy="334869"/>
            </a:xfrm>
            <a:custGeom>
              <a:avLst/>
              <a:gdLst/>
              <a:ahLst/>
              <a:cxnLst/>
              <a:rect l="l" t="t" r="r" b="b"/>
              <a:pathLst>
                <a:path w="309486" h="334869">
                  <a:moveTo>
                    <a:pt x="157840" y="0"/>
                  </a:moveTo>
                  <a:cubicBezTo>
                    <a:pt x="205615" y="720"/>
                    <a:pt x="242734" y="17376"/>
                    <a:pt x="269197" y="49965"/>
                  </a:cubicBezTo>
                  <a:cubicBezTo>
                    <a:pt x="295660" y="82555"/>
                    <a:pt x="309089" y="126754"/>
                    <a:pt x="309486" y="182564"/>
                  </a:cubicBezTo>
                  <a:lnTo>
                    <a:pt x="38928" y="182564"/>
                  </a:lnTo>
                  <a:cubicBezTo>
                    <a:pt x="42863" y="216445"/>
                    <a:pt x="55740" y="244247"/>
                    <a:pt x="77559" y="265969"/>
                  </a:cubicBezTo>
                  <a:cubicBezTo>
                    <a:pt x="99377" y="287692"/>
                    <a:pt x="126963" y="298921"/>
                    <a:pt x="160317" y="299656"/>
                  </a:cubicBezTo>
                  <a:cubicBezTo>
                    <a:pt x="181013" y="299488"/>
                    <a:pt x="201090" y="295797"/>
                    <a:pt x="220547" y="288582"/>
                  </a:cubicBezTo>
                  <a:cubicBezTo>
                    <a:pt x="240005" y="281367"/>
                    <a:pt x="255436" y="271635"/>
                    <a:pt x="266842" y="259387"/>
                  </a:cubicBezTo>
                  <a:lnTo>
                    <a:pt x="290950" y="285407"/>
                  </a:lnTo>
                  <a:cubicBezTo>
                    <a:pt x="276534" y="300459"/>
                    <a:pt x="257271" y="312414"/>
                    <a:pt x="233160" y="321273"/>
                  </a:cubicBezTo>
                  <a:cubicBezTo>
                    <a:pt x="209050" y="330132"/>
                    <a:pt x="184975" y="334664"/>
                    <a:pt x="160937" y="334869"/>
                  </a:cubicBezTo>
                  <a:cubicBezTo>
                    <a:pt x="132043" y="334568"/>
                    <a:pt x="105473" y="327127"/>
                    <a:pt x="81227" y="312548"/>
                  </a:cubicBezTo>
                  <a:cubicBezTo>
                    <a:pt x="56980" y="297968"/>
                    <a:pt x="37482" y="278056"/>
                    <a:pt x="22732" y="252812"/>
                  </a:cubicBezTo>
                  <a:cubicBezTo>
                    <a:pt x="7982" y="227567"/>
                    <a:pt x="405" y="198797"/>
                    <a:pt x="0" y="166502"/>
                  </a:cubicBezTo>
                  <a:cubicBezTo>
                    <a:pt x="343" y="134622"/>
                    <a:pt x="7561" y="106198"/>
                    <a:pt x="21654" y="81230"/>
                  </a:cubicBezTo>
                  <a:cubicBezTo>
                    <a:pt x="35746" y="56262"/>
                    <a:pt x="54656" y="36557"/>
                    <a:pt x="78382" y="22115"/>
                  </a:cubicBezTo>
                  <a:cubicBezTo>
                    <a:pt x="102109" y="7673"/>
                    <a:pt x="128595" y="301"/>
                    <a:pt x="157840" y="0"/>
                  </a:cubicBezTo>
                  <a:close/>
                  <a:moveTo>
                    <a:pt x="159079" y="35212"/>
                  </a:moveTo>
                  <a:cubicBezTo>
                    <a:pt x="127505" y="35742"/>
                    <a:pt x="100848" y="46145"/>
                    <a:pt x="79107" y="66423"/>
                  </a:cubicBezTo>
                  <a:cubicBezTo>
                    <a:pt x="57366" y="86700"/>
                    <a:pt x="44179" y="113676"/>
                    <a:pt x="39547" y="147351"/>
                  </a:cubicBezTo>
                  <a:lnTo>
                    <a:pt x="271796" y="147351"/>
                  </a:lnTo>
                  <a:cubicBezTo>
                    <a:pt x="268881" y="114489"/>
                    <a:pt x="257836" y="87745"/>
                    <a:pt x="238663" y="67120"/>
                  </a:cubicBezTo>
                  <a:cubicBezTo>
                    <a:pt x="219489" y="46494"/>
                    <a:pt x="192961" y="35858"/>
                    <a:pt x="159079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A50D27D-9134-4260-9625-A03ACB43BB75}"/>
                </a:ext>
              </a:extLst>
            </p:cNvPr>
            <p:cNvSpPr/>
            <p:nvPr/>
          </p:nvSpPr>
          <p:spPr>
            <a:xfrm>
              <a:off x="7784908" y="2379151"/>
              <a:ext cx="162134" cy="327439"/>
            </a:xfrm>
            <a:custGeom>
              <a:avLst/>
              <a:gdLst/>
              <a:ahLst/>
              <a:cxnLst/>
              <a:rect l="l" t="t" r="r" b="b"/>
              <a:pathLst>
                <a:path w="162134" h="327439">
                  <a:moveTo>
                    <a:pt x="162134" y="0"/>
                  </a:moveTo>
                  <a:lnTo>
                    <a:pt x="162134" y="35212"/>
                  </a:lnTo>
                  <a:cubicBezTo>
                    <a:pt x="125283" y="35792"/>
                    <a:pt x="95591" y="46396"/>
                    <a:pt x="73057" y="67025"/>
                  </a:cubicBezTo>
                  <a:cubicBezTo>
                    <a:pt x="50523" y="87655"/>
                    <a:pt x="38941" y="114831"/>
                    <a:pt x="38309" y="148556"/>
                  </a:cubicBezTo>
                  <a:lnTo>
                    <a:pt x="38309" y="327439"/>
                  </a:lnTo>
                  <a:lnTo>
                    <a:pt x="0" y="327439"/>
                  </a:lnTo>
                  <a:lnTo>
                    <a:pt x="0" y="7429"/>
                  </a:lnTo>
                  <a:lnTo>
                    <a:pt x="38309" y="7429"/>
                  </a:lnTo>
                  <a:lnTo>
                    <a:pt x="38309" y="74217"/>
                  </a:lnTo>
                  <a:cubicBezTo>
                    <a:pt x="47338" y="51898"/>
                    <a:pt x="62713" y="34035"/>
                    <a:pt x="84434" y="20628"/>
                  </a:cubicBezTo>
                  <a:cubicBezTo>
                    <a:pt x="106154" y="7222"/>
                    <a:pt x="132054" y="345"/>
                    <a:pt x="16213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AD9AAAC-AEE1-41E7-98D0-8AAAA66A65F2}"/>
                </a:ext>
              </a:extLst>
            </p:cNvPr>
            <p:cNvSpPr/>
            <p:nvPr/>
          </p:nvSpPr>
          <p:spPr>
            <a:xfrm>
              <a:off x="7992696" y="2379151"/>
              <a:ext cx="330536" cy="334869"/>
            </a:xfrm>
            <a:custGeom>
              <a:avLst/>
              <a:gdLst/>
              <a:ahLst/>
              <a:cxnLst/>
              <a:rect l="l" t="t" r="r" b="b"/>
              <a:pathLst>
                <a:path w="330536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2" y="83060"/>
                  </a:cubicBezTo>
                  <a:cubicBezTo>
                    <a:pt x="322585" y="108185"/>
                    <a:pt x="330170" y="136207"/>
                    <a:pt x="330536" y="167125"/>
                  </a:cubicBezTo>
                  <a:cubicBezTo>
                    <a:pt x="330170" y="198051"/>
                    <a:pt x="322585" y="226126"/>
                    <a:pt x="307782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2" y="334495"/>
                    <a:pt x="107084" y="326788"/>
                    <a:pt x="82234" y="311748"/>
                  </a:cubicBezTo>
                  <a:cubicBezTo>
                    <a:pt x="57384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4" y="37901"/>
                    <a:pt x="82234" y="22960"/>
                  </a:cubicBezTo>
                  <a:cubicBezTo>
                    <a:pt x="107084" y="8019"/>
                    <a:pt x="134762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5D99233-8B51-431E-B7AE-9CFD2F67C3E6}"/>
                </a:ext>
              </a:extLst>
            </p:cNvPr>
            <p:cNvSpPr/>
            <p:nvPr/>
          </p:nvSpPr>
          <p:spPr>
            <a:xfrm>
              <a:off x="8404653" y="2379151"/>
              <a:ext cx="303913" cy="433929"/>
            </a:xfrm>
            <a:custGeom>
              <a:avLst/>
              <a:gdLst/>
              <a:ahLst/>
              <a:cxnLst/>
              <a:rect l="l" t="t" r="r" b="b"/>
              <a:pathLst>
                <a:path w="303913" h="433929">
                  <a:moveTo>
                    <a:pt x="157842" y="0"/>
                  </a:moveTo>
                  <a:cubicBezTo>
                    <a:pt x="199966" y="1002"/>
                    <a:pt x="234608" y="16936"/>
                    <a:pt x="261767" y="47802"/>
                  </a:cubicBezTo>
                  <a:cubicBezTo>
                    <a:pt x="288926" y="78669"/>
                    <a:pt x="302975" y="118456"/>
                    <a:pt x="303913" y="167163"/>
                  </a:cubicBezTo>
                  <a:cubicBezTo>
                    <a:pt x="302975" y="216136"/>
                    <a:pt x="288926" y="256082"/>
                    <a:pt x="261767" y="287003"/>
                  </a:cubicBezTo>
                  <a:cubicBezTo>
                    <a:pt x="234608" y="317924"/>
                    <a:pt x="199966" y="333879"/>
                    <a:pt x="157842" y="334869"/>
                  </a:cubicBezTo>
                  <a:cubicBezTo>
                    <a:pt x="131378" y="334665"/>
                    <a:pt x="107972" y="328432"/>
                    <a:pt x="87624" y="316172"/>
                  </a:cubicBezTo>
                  <a:cubicBezTo>
                    <a:pt x="67276" y="303912"/>
                    <a:pt x="50837" y="286849"/>
                    <a:pt x="38308" y="264985"/>
                  </a:cubicBezTo>
                  <a:lnTo>
                    <a:pt x="38308" y="433929"/>
                  </a:lnTo>
                  <a:lnTo>
                    <a:pt x="0" y="433929"/>
                  </a:lnTo>
                  <a:lnTo>
                    <a:pt x="0" y="7429"/>
                  </a:lnTo>
                  <a:lnTo>
                    <a:pt x="38308" y="7429"/>
                  </a:lnTo>
                  <a:lnTo>
                    <a:pt x="38308" y="69894"/>
                  </a:lnTo>
                  <a:cubicBezTo>
                    <a:pt x="50837" y="48025"/>
                    <a:pt x="67276" y="30959"/>
                    <a:pt x="87624" y="18698"/>
                  </a:cubicBezTo>
                  <a:cubicBezTo>
                    <a:pt x="107972" y="6437"/>
                    <a:pt x="131378" y="204"/>
                    <a:pt x="157842" y="0"/>
                  </a:cubicBezTo>
                  <a:close/>
                  <a:moveTo>
                    <a:pt x="150410" y="35212"/>
                  </a:moveTo>
                  <a:cubicBezTo>
                    <a:pt x="117017" y="35870"/>
                    <a:pt x="90127" y="48179"/>
                    <a:pt x="69740" y="72139"/>
                  </a:cubicBezTo>
                  <a:cubicBezTo>
                    <a:pt x="49354" y="96098"/>
                    <a:pt x="38876" y="127760"/>
                    <a:pt x="38308" y="167125"/>
                  </a:cubicBezTo>
                  <a:cubicBezTo>
                    <a:pt x="38876" y="206515"/>
                    <a:pt x="49354" y="238281"/>
                    <a:pt x="69740" y="262421"/>
                  </a:cubicBezTo>
                  <a:cubicBezTo>
                    <a:pt x="90127" y="286561"/>
                    <a:pt x="117017" y="298972"/>
                    <a:pt x="150410" y="299656"/>
                  </a:cubicBezTo>
                  <a:cubicBezTo>
                    <a:pt x="183312" y="298856"/>
                    <a:pt x="210253" y="286212"/>
                    <a:pt x="231233" y="261724"/>
                  </a:cubicBezTo>
                  <a:cubicBezTo>
                    <a:pt x="252213" y="237235"/>
                    <a:pt x="263051" y="205703"/>
                    <a:pt x="263747" y="167125"/>
                  </a:cubicBezTo>
                  <a:cubicBezTo>
                    <a:pt x="263051" y="128573"/>
                    <a:pt x="252213" y="97143"/>
                    <a:pt x="231233" y="72836"/>
                  </a:cubicBezTo>
                  <a:cubicBezTo>
                    <a:pt x="210253" y="48528"/>
                    <a:pt x="183312" y="35987"/>
                    <a:pt x="150410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9B1F118-34ED-4FB8-A180-737A1399C241}"/>
                </a:ext>
              </a:extLst>
            </p:cNvPr>
            <p:cNvSpPr/>
            <p:nvPr/>
          </p:nvSpPr>
          <p:spPr>
            <a:xfrm>
              <a:off x="8764222" y="2379151"/>
              <a:ext cx="330535" cy="334869"/>
            </a:xfrm>
            <a:custGeom>
              <a:avLst/>
              <a:gdLst/>
              <a:ahLst/>
              <a:cxnLst/>
              <a:rect l="l" t="t" r="r" b="b"/>
              <a:pathLst>
                <a:path w="330535" h="334869">
                  <a:moveTo>
                    <a:pt x="165267" y="0"/>
                  </a:moveTo>
                  <a:cubicBezTo>
                    <a:pt x="195773" y="366"/>
                    <a:pt x="223451" y="8019"/>
                    <a:pt x="248301" y="22960"/>
                  </a:cubicBezTo>
                  <a:cubicBezTo>
                    <a:pt x="273151" y="37901"/>
                    <a:pt x="292978" y="57935"/>
                    <a:pt x="307781" y="83060"/>
                  </a:cubicBezTo>
                  <a:cubicBezTo>
                    <a:pt x="322585" y="108185"/>
                    <a:pt x="330169" y="136207"/>
                    <a:pt x="330535" y="167125"/>
                  </a:cubicBezTo>
                  <a:cubicBezTo>
                    <a:pt x="330169" y="198051"/>
                    <a:pt x="322585" y="226126"/>
                    <a:pt x="307781" y="251351"/>
                  </a:cubicBezTo>
                  <a:cubicBezTo>
                    <a:pt x="292978" y="276575"/>
                    <a:pt x="273151" y="296708"/>
                    <a:pt x="248301" y="311748"/>
                  </a:cubicBezTo>
                  <a:cubicBezTo>
                    <a:pt x="223451" y="326788"/>
                    <a:pt x="195773" y="334495"/>
                    <a:pt x="165267" y="334869"/>
                  </a:cubicBezTo>
                  <a:cubicBezTo>
                    <a:pt x="134761" y="334495"/>
                    <a:pt x="107083" y="326788"/>
                    <a:pt x="82234" y="311748"/>
                  </a:cubicBezTo>
                  <a:cubicBezTo>
                    <a:pt x="57383" y="296708"/>
                    <a:pt x="37557" y="276575"/>
                    <a:pt x="22754" y="251351"/>
                  </a:cubicBezTo>
                  <a:cubicBezTo>
                    <a:pt x="7951" y="226126"/>
                    <a:pt x="366" y="198051"/>
                    <a:pt x="0" y="167125"/>
                  </a:cubicBezTo>
                  <a:cubicBezTo>
                    <a:pt x="366" y="136207"/>
                    <a:pt x="7951" y="108185"/>
                    <a:pt x="22754" y="83060"/>
                  </a:cubicBezTo>
                  <a:cubicBezTo>
                    <a:pt x="37557" y="57935"/>
                    <a:pt x="57383" y="37901"/>
                    <a:pt x="82234" y="22960"/>
                  </a:cubicBezTo>
                  <a:cubicBezTo>
                    <a:pt x="107083" y="8019"/>
                    <a:pt x="134761" y="366"/>
                    <a:pt x="165267" y="0"/>
                  </a:cubicBezTo>
                  <a:close/>
                  <a:moveTo>
                    <a:pt x="165267" y="35212"/>
                  </a:moveTo>
                  <a:cubicBezTo>
                    <a:pt x="129954" y="36180"/>
                    <a:pt x="100407" y="49108"/>
                    <a:pt x="76628" y="73997"/>
                  </a:cubicBezTo>
                  <a:cubicBezTo>
                    <a:pt x="52849" y="98885"/>
                    <a:pt x="40489" y="129928"/>
                    <a:pt x="39547" y="167125"/>
                  </a:cubicBezTo>
                  <a:cubicBezTo>
                    <a:pt x="40489" y="204348"/>
                    <a:pt x="52849" y="235494"/>
                    <a:pt x="76628" y="260563"/>
                  </a:cubicBezTo>
                  <a:cubicBezTo>
                    <a:pt x="100407" y="285632"/>
                    <a:pt x="129954" y="298663"/>
                    <a:pt x="165267" y="299656"/>
                  </a:cubicBezTo>
                  <a:cubicBezTo>
                    <a:pt x="200581" y="298663"/>
                    <a:pt x="230128" y="285632"/>
                    <a:pt x="253907" y="260563"/>
                  </a:cubicBezTo>
                  <a:cubicBezTo>
                    <a:pt x="277686" y="235494"/>
                    <a:pt x="290047" y="204348"/>
                    <a:pt x="290989" y="167125"/>
                  </a:cubicBezTo>
                  <a:cubicBezTo>
                    <a:pt x="290047" y="129928"/>
                    <a:pt x="277686" y="98885"/>
                    <a:pt x="253907" y="73997"/>
                  </a:cubicBezTo>
                  <a:cubicBezTo>
                    <a:pt x="230128" y="49108"/>
                    <a:pt x="200581" y="36180"/>
                    <a:pt x="165267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9817CB1-DAD9-42CD-BEDA-3ADB122B8709}"/>
                </a:ext>
              </a:extLst>
            </p:cNvPr>
            <p:cNvSpPr/>
            <p:nvPr/>
          </p:nvSpPr>
          <p:spPr>
            <a:xfrm>
              <a:off x="9443830" y="2379151"/>
              <a:ext cx="247572" cy="334869"/>
            </a:xfrm>
            <a:custGeom>
              <a:avLst/>
              <a:gdLst/>
              <a:ahLst/>
              <a:cxnLst/>
              <a:rect l="l" t="t" r="r" b="b"/>
              <a:pathLst>
                <a:path w="247572" h="334869">
                  <a:moveTo>
                    <a:pt x="127498" y="0"/>
                  </a:moveTo>
                  <a:cubicBezTo>
                    <a:pt x="147218" y="103"/>
                    <a:pt x="166934" y="3295"/>
                    <a:pt x="186644" y="9575"/>
                  </a:cubicBezTo>
                  <a:cubicBezTo>
                    <a:pt x="206354" y="15856"/>
                    <a:pt x="224810" y="24609"/>
                    <a:pt x="242012" y="35833"/>
                  </a:cubicBezTo>
                  <a:lnTo>
                    <a:pt x="222857" y="65559"/>
                  </a:lnTo>
                  <a:cubicBezTo>
                    <a:pt x="206974" y="55624"/>
                    <a:pt x="190931" y="48089"/>
                    <a:pt x="174726" y="42954"/>
                  </a:cubicBezTo>
                  <a:cubicBezTo>
                    <a:pt x="158521" y="37819"/>
                    <a:pt x="142778" y="35238"/>
                    <a:pt x="127498" y="35212"/>
                  </a:cubicBezTo>
                  <a:cubicBezTo>
                    <a:pt x="107457" y="35367"/>
                    <a:pt x="90706" y="39857"/>
                    <a:pt x="77246" y="48683"/>
                  </a:cubicBezTo>
                  <a:cubicBezTo>
                    <a:pt x="63786" y="57508"/>
                    <a:pt x="56792" y="69739"/>
                    <a:pt x="56263" y="85377"/>
                  </a:cubicBezTo>
                  <a:cubicBezTo>
                    <a:pt x="56004" y="99440"/>
                    <a:pt x="62715" y="110949"/>
                    <a:pt x="76394" y="119903"/>
                  </a:cubicBezTo>
                  <a:cubicBezTo>
                    <a:pt x="90074" y="128857"/>
                    <a:pt x="112270" y="138198"/>
                    <a:pt x="142984" y="147927"/>
                  </a:cubicBezTo>
                  <a:cubicBezTo>
                    <a:pt x="173358" y="156519"/>
                    <a:pt x="198222" y="167667"/>
                    <a:pt x="217578" y="181369"/>
                  </a:cubicBezTo>
                  <a:cubicBezTo>
                    <a:pt x="236933" y="195071"/>
                    <a:pt x="246931" y="215508"/>
                    <a:pt x="247572" y="242680"/>
                  </a:cubicBezTo>
                  <a:cubicBezTo>
                    <a:pt x="246802" y="270365"/>
                    <a:pt x="235668" y="292542"/>
                    <a:pt x="214171" y="309212"/>
                  </a:cubicBezTo>
                  <a:cubicBezTo>
                    <a:pt x="192674" y="325881"/>
                    <a:pt x="165434" y="334434"/>
                    <a:pt x="132453" y="334869"/>
                  </a:cubicBezTo>
                  <a:cubicBezTo>
                    <a:pt x="109819" y="334780"/>
                    <a:pt x="86962" y="330634"/>
                    <a:pt x="63881" y="322433"/>
                  </a:cubicBezTo>
                  <a:cubicBezTo>
                    <a:pt x="40800" y="314231"/>
                    <a:pt x="19507" y="302510"/>
                    <a:pt x="0" y="287270"/>
                  </a:cubicBezTo>
                  <a:lnTo>
                    <a:pt x="21044" y="258782"/>
                  </a:lnTo>
                  <a:cubicBezTo>
                    <a:pt x="39390" y="272136"/>
                    <a:pt x="58025" y="282277"/>
                    <a:pt x="76948" y="289205"/>
                  </a:cubicBezTo>
                  <a:cubicBezTo>
                    <a:pt x="95870" y="296134"/>
                    <a:pt x="114372" y="299618"/>
                    <a:pt x="132453" y="299656"/>
                  </a:cubicBezTo>
                  <a:cubicBezTo>
                    <a:pt x="155166" y="299372"/>
                    <a:pt x="173543" y="294366"/>
                    <a:pt x="187584" y="284638"/>
                  </a:cubicBezTo>
                  <a:cubicBezTo>
                    <a:pt x="201624" y="274910"/>
                    <a:pt x="208851" y="262162"/>
                    <a:pt x="209264" y="246396"/>
                  </a:cubicBezTo>
                  <a:cubicBezTo>
                    <a:pt x="208942" y="229481"/>
                    <a:pt x="201224" y="216244"/>
                    <a:pt x="186112" y="206683"/>
                  </a:cubicBezTo>
                  <a:cubicBezTo>
                    <a:pt x="171000" y="197123"/>
                    <a:pt x="150430" y="188685"/>
                    <a:pt x="124401" y="181369"/>
                  </a:cubicBezTo>
                  <a:cubicBezTo>
                    <a:pt x="86371" y="170622"/>
                    <a:pt x="59031" y="158210"/>
                    <a:pt x="42382" y="144133"/>
                  </a:cubicBezTo>
                  <a:cubicBezTo>
                    <a:pt x="25733" y="130057"/>
                    <a:pt x="17590" y="111917"/>
                    <a:pt x="17954" y="89712"/>
                  </a:cubicBezTo>
                  <a:cubicBezTo>
                    <a:pt x="18686" y="62673"/>
                    <a:pt x="29278" y="41063"/>
                    <a:pt x="49729" y="24883"/>
                  </a:cubicBezTo>
                  <a:cubicBezTo>
                    <a:pt x="70181" y="8703"/>
                    <a:pt x="96104" y="409"/>
                    <a:pt x="127498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965CEB0-3B0E-4C5D-82CE-B28C6B20C2B1}"/>
                </a:ext>
              </a:extLst>
            </p:cNvPr>
            <p:cNvSpPr/>
            <p:nvPr/>
          </p:nvSpPr>
          <p:spPr>
            <a:xfrm>
              <a:off x="10449527" y="2379151"/>
              <a:ext cx="305770" cy="433929"/>
            </a:xfrm>
            <a:custGeom>
              <a:avLst/>
              <a:gdLst/>
              <a:ahLst/>
              <a:cxnLst/>
              <a:rect l="l" t="t" r="r" b="b"/>
              <a:pathLst>
                <a:path w="305770" h="433929">
                  <a:moveTo>
                    <a:pt x="144833" y="0"/>
                  </a:moveTo>
                  <a:cubicBezTo>
                    <a:pt x="172238" y="138"/>
                    <a:pt x="196392" y="6193"/>
                    <a:pt x="217295" y="18166"/>
                  </a:cubicBezTo>
                  <a:cubicBezTo>
                    <a:pt x="238197" y="30138"/>
                    <a:pt x="254920" y="47197"/>
                    <a:pt x="267462" y="69342"/>
                  </a:cubicBezTo>
                  <a:lnTo>
                    <a:pt x="267462" y="7429"/>
                  </a:lnTo>
                  <a:lnTo>
                    <a:pt x="305770" y="7429"/>
                  </a:lnTo>
                  <a:lnTo>
                    <a:pt x="305770" y="293411"/>
                  </a:lnTo>
                  <a:cubicBezTo>
                    <a:pt x="304987" y="335306"/>
                    <a:pt x="290628" y="369024"/>
                    <a:pt x="262693" y="394562"/>
                  </a:cubicBezTo>
                  <a:cubicBezTo>
                    <a:pt x="234759" y="420100"/>
                    <a:pt x="197950" y="433223"/>
                    <a:pt x="152265" y="433929"/>
                  </a:cubicBezTo>
                  <a:cubicBezTo>
                    <a:pt x="126743" y="433698"/>
                    <a:pt x="102539" y="429681"/>
                    <a:pt x="79653" y="421880"/>
                  </a:cubicBezTo>
                  <a:cubicBezTo>
                    <a:pt x="56767" y="414078"/>
                    <a:pt x="37837" y="403878"/>
                    <a:pt x="22863" y="391281"/>
                  </a:cubicBezTo>
                  <a:lnTo>
                    <a:pt x="40165" y="360299"/>
                  </a:lnTo>
                  <a:cubicBezTo>
                    <a:pt x="53533" y="372201"/>
                    <a:pt x="69687" y="381547"/>
                    <a:pt x="88629" y="388337"/>
                  </a:cubicBezTo>
                  <a:cubicBezTo>
                    <a:pt x="107569" y="395128"/>
                    <a:pt x="127130" y="398587"/>
                    <a:pt x="147310" y="398716"/>
                  </a:cubicBezTo>
                  <a:cubicBezTo>
                    <a:pt x="184561" y="398393"/>
                    <a:pt x="213799" y="388971"/>
                    <a:pt x="235023" y="370449"/>
                  </a:cubicBezTo>
                  <a:cubicBezTo>
                    <a:pt x="256249" y="351928"/>
                    <a:pt x="267062" y="326249"/>
                    <a:pt x="267462" y="293411"/>
                  </a:cubicBezTo>
                  <a:lnTo>
                    <a:pt x="267462" y="234017"/>
                  </a:lnTo>
                  <a:cubicBezTo>
                    <a:pt x="254843" y="256428"/>
                    <a:pt x="237965" y="273648"/>
                    <a:pt x="216830" y="285678"/>
                  </a:cubicBezTo>
                  <a:cubicBezTo>
                    <a:pt x="195696" y="297707"/>
                    <a:pt x="171696" y="303786"/>
                    <a:pt x="144833" y="303913"/>
                  </a:cubicBezTo>
                  <a:cubicBezTo>
                    <a:pt x="102761" y="303026"/>
                    <a:pt x="68325" y="288564"/>
                    <a:pt x="41527" y="260527"/>
                  </a:cubicBezTo>
                  <a:cubicBezTo>
                    <a:pt x="14729" y="232489"/>
                    <a:pt x="886" y="196196"/>
                    <a:pt x="0" y="151646"/>
                  </a:cubicBezTo>
                  <a:cubicBezTo>
                    <a:pt x="886" y="107393"/>
                    <a:pt x="14729" y="71281"/>
                    <a:pt x="41527" y="43308"/>
                  </a:cubicBezTo>
                  <a:cubicBezTo>
                    <a:pt x="68325" y="15335"/>
                    <a:pt x="102761" y="899"/>
                    <a:pt x="144833" y="0"/>
                  </a:cubicBezTo>
                  <a:close/>
                  <a:moveTo>
                    <a:pt x="152265" y="35212"/>
                  </a:moveTo>
                  <a:cubicBezTo>
                    <a:pt x="119685" y="35921"/>
                    <a:pt x="93028" y="47045"/>
                    <a:pt x="72294" y="68583"/>
                  </a:cubicBezTo>
                  <a:cubicBezTo>
                    <a:pt x="51559" y="90122"/>
                    <a:pt x="40849" y="117823"/>
                    <a:pt x="40165" y="151685"/>
                  </a:cubicBezTo>
                  <a:cubicBezTo>
                    <a:pt x="40849" y="185815"/>
                    <a:pt x="51559" y="213675"/>
                    <a:pt x="72294" y="235267"/>
                  </a:cubicBezTo>
                  <a:cubicBezTo>
                    <a:pt x="93028" y="256859"/>
                    <a:pt x="119685" y="268003"/>
                    <a:pt x="152265" y="268700"/>
                  </a:cubicBezTo>
                  <a:cubicBezTo>
                    <a:pt x="186057" y="268120"/>
                    <a:pt x="213540" y="257207"/>
                    <a:pt x="234714" y="235959"/>
                  </a:cubicBezTo>
                  <a:cubicBezTo>
                    <a:pt x="255888" y="214711"/>
                    <a:pt x="266804" y="186607"/>
                    <a:pt x="267462" y="151646"/>
                  </a:cubicBezTo>
                  <a:cubicBezTo>
                    <a:pt x="266804" y="116989"/>
                    <a:pt x="255888" y="89068"/>
                    <a:pt x="234714" y="67882"/>
                  </a:cubicBezTo>
                  <a:cubicBezTo>
                    <a:pt x="213540" y="46696"/>
                    <a:pt x="186057" y="35806"/>
                    <a:pt x="152265" y="3521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C78B23A-632F-4FF2-B1DB-D62779A331A5}"/>
                </a:ext>
              </a:extLst>
            </p:cNvPr>
            <p:cNvSpPr/>
            <p:nvPr/>
          </p:nvSpPr>
          <p:spPr>
            <a:xfrm>
              <a:off x="9327958" y="2386580"/>
              <a:ext cx="38308" cy="320010"/>
            </a:xfrm>
            <a:custGeom>
              <a:avLst/>
              <a:gdLst/>
              <a:ahLst/>
              <a:cxnLst/>
              <a:rect l="l" t="t" r="r" b="b"/>
              <a:pathLst>
                <a:path w="38308" h="320010">
                  <a:moveTo>
                    <a:pt x="0" y="0"/>
                  </a:moveTo>
                  <a:lnTo>
                    <a:pt x="38308" y="0"/>
                  </a:lnTo>
                  <a:lnTo>
                    <a:pt x="38308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24329D5-649B-4928-85CD-14362B04489C}"/>
                </a:ext>
              </a:extLst>
            </p:cNvPr>
            <p:cNvSpPr/>
            <p:nvPr/>
          </p:nvSpPr>
          <p:spPr>
            <a:xfrm>
              <a:off x="10328084" y="2386580"/>
              <a:ext cx="38309" cy="320010"/>
            </a:xfrm>
            <a:custGeom>
              <a:avLst/>
              <a:gdLst/>
              <a:ahLst/>
              <a:cxnLst/>
              <a:rect l="l" t="t" r="r" b="b"/>
              <a:pathLst>
                <a:path w="38309" h="320010">
                  <a:moveTo>
                    <a:pt x="0" y="0"/>
                  </a:moveTo>
                  <a:lnTo>
                    <a:pt x="38309" y="0"/>
                  </a:lnTo>
                  <a:lnTo>
                    <a:pt x="38309" y="320010"/>
                  </a:lnTo>
                  <a:lnTo>
                    <a:pt x="0" y="3200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64E83D4-30F6-4C59-8FFA-AD2FC2966221}"/>
              </a:ext>
            </a:extLst>
          </p:cNvPr>
          <p:cNvGrpSpPr/>
          <p:nvPr userDrawn="1"/>
        </p:nvGrpSpPr>
        <p:grpSpPr>
          <a:xfrm>
            <a:off x="672458" y="2225997"/>
            <a:ext cx="3021853" cy="546070"/>
            <a:chOff x="2656324" y="2163854"/>
            <a:chExt cx="3021853" cy="546070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3051B0B-E539-41DA-BF1C-88B850B08AC1}"/>
                </a:ext>
              </a:extLst>
            </p:cNvPr>
            <p:cNvSpPr txBox="1">
              <a:spLocks/>
            </p:cNvSpPr>
            <p:nvPr/>
          </p:nvSpPr>
          <p:spPr>
            <a:xfrm>
              <a:off x="5302274" y="2163854"/>
              <a:ext cx="61293" cy="61294"/>
            </a:xfrm>
            <a:custGeom>
              <a:avLst/>
              <a:gdLst/>
              <a:ahLst/>
              <a:cxnLst/>
              <a:rect l="l" t="t" r="r" b="b"/>
              <a:pathLst>
                <a:path w="61293" h="61294">
                  <a:moveTo>
                    <a:pt x="30956" y="0"/>
                  </a:moveTo>
                  <a:cubicBezTo>
                    <a:pt x="39211" y="0"/>
                    <a:pt x="46331" y="2993"/>
                    <a:pt x="52316" y="8978"/>
                  </a:cubicBezTo>
                  <a:cubicBezTo>
                    <a:pt x="58301" y="14963"/>
                    <a:pt x="61293" y="22083"/>
                    <a:pt x="61293" y="30338"/>
                  </a:cubicBezTo>
                  <a:cubicBezTo>
                    <a:pt x="61293" y="38592"/>
                    <a:pt x="58301" y="45816"/>
                    <a:pt x="52316" y="52007"/>
                  </a:cubicBezTo>
                  <a:cubicBezTo>
                    <a:pt x="46331" y="58198"/>
                    <a:pt x="39211" y="61294"/>
                    <a:pt x="30956" y="61294"/>
                  </a:cubicBezTo>
                  <a:cubicBezTo>
                    <a:pt x="22288" y="61294"/>
                    <a:pt x="14962" y="58198"/>
                    <a:pt x="8977" y="52007"/>
                  </a:cubicBezTo>
                  <a:cubicBezTo>
                    <a:pt x="2992" y="45816"/>
                    <a:pt x="0" y="38592"/>
                    <a:pt x="0" y="30338"/>
                  </a:cubicBezTo>
                  <a:cubicBezTo>
                    <a:pt x="0" y="22083"/>
                    <a:pt x="2992" y="14963"/>
                    <a:pt x="8977" y="8978"/>
                  </a:cubicBezTo>
                  <a:cubicBezTo>
                    <a:pt x="14962" y="2993"/>
                    <a:pt x="22288" y="0"/>
                    <a:pt x="309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69A88A-B6ED-41AF-A29B-C30FFF486BB6}"/>
                </a:ext>
              </a:extLst>
            </p:cNvPr>
            <p:cNvSpPr txBox="1">
              <a:spLocks/>
            </p:cNvSpPr>
            <p:nvPr/>
          </p:nvSpPr>
          <p:spPr>
            <a:xfrm>
              <a:off x="5157303" y="2170665"/>
              <a:ext cx="46434" cy="432768"/>
            </a:xfrm>
            <a:custGeom>
              <a:avLst/>
              <a:gdLst/>
              <a:ahLst/>
              <a:cxnLst/>
              <a:rect l="l" t="t" r="r" b="b"/>
              <a:pathLst>
                <a:path w="46434" h="432768">
                  <a:moveTo>
                    <a:pt x="0" y="0"/>
                  </a:moveTo>
                  <a:lnTo>
                    <a:pt x="46434" y="0"/>
                  </a:lnTo>
                  <a:lnTo>
                    <a:pt x="46434" y="432768"/>
                  </a:lnTo>
                  <a:lnTo>
                    <a:pt x="0" y="432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801540C-5A6C-4A54-B0C6-6C0846EC4390}"/>
                </a:ext>
              </a:extLst>
            </p:cNvPr>
            <p:cNvSpPr txBox="1">
              <a:spLocks/>
            </p:cNvSpPr>
            <p:nvPr/>
          </p:nvSpPr>
          <p:spPr>
            <a:xfrm>
              <a:off x="2656324" y="2178095"/>
              <a:ext cx="412337" cy="425339"/>
            </a:xfrm>
            <a:custGeom>
              <a:avLst/>
              <a:gdLst/>
              <a:ahLst/>
              <a:cxnLst/>
              <a:rect l="l" t="t" r="r" b="b"/>
              <a:pathLst>
                <a:path w="412337" h="425339">
                  <a:moveTo>
                    <a:pt x="0" y="0"/>
                  </a:moveTo>
                  <a:lnTo>
                    <a:pt x="48291" y="0"/>
                  </a:lnTo>
                  <a:lnTo>
                    <a:pt x="206168" y="296561"/>
                  </a:lnTo>
                  <a:lnTo>
                    <a:pt x="364045" y="0"/>
                  </a:lnTo>
                  <a:lnTo>
                    <a:pt x="412337" y="0"/>
                  </a:lnTo>
                  <a:lnTo>
                    <a:pt x="412337" y="425339"/>
                  </a:lnTo>
                  <a:lnTo>
                    <a:pt x="364045" y="425339"/>
                  </a:lnTo>
                  <a:lnTo>
                    <a:pt x="364045" y="104013"/>
                  </a:lnTo>
                  <a:lnTo>
                    <a:pt x="206168" y="400574"/>
                  </a:lnTo>
                  <a:lnTo>
                    <a:pt x="48291" y="104013"/>
                  </a:lnTo>
                  <a:lnTo>
                    <a:pt x="48291" y="425339"/>
                  </a:lnTo>
                  <a:lnTo>
                    <a:pt x="0" y="4253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B91D5C56-2A21-48F7-9A01-6B21056777FC}"/>
                </a:ext>
              </a:extLst>
            </p:cNvPr>
            <p:cNvSpPr txBox="1">
              <a:spLocks/>
            </p:cNvSpPr>
            <p:nvPr/>
          </p:nvSpPr>
          <p:spPr>
            <a:xfrm>
              <a:off x="3506716" y="2195431"/>
              <a:ext cx="187595" cy="415433"/>
            </a:xfrm>
            <a:custGeom>
              <a:avLst/>
              <a:gdLst/>
              <a:ahLst/>
              <a:cxnLst/>
              <a:rect l="l" t="t" r="r" b="b"/>
              <a:pathLst>
                <a:path w="187595" h="415433">
                  <a:moveTo>
                    <a:pt x="50149" y="0"/>
                  </a:moveTo>
                  <a:lnTo>
                    <a:pt x="96583" y="0"/>
                  </a:lnTo>
                  <a:lnTo>
                    <a:pt x="96583" y="87916"/>
                  </a:lnTo>
                  <a:lnTo>
                    <a:pt x="175212" y="87916"/>
                  </a:lnTo>
                  <a:lnTo>
                    <a:pt x="175212" y="129397"/>
                  </a:lnTo>
                  <a:lnTo>
                    <a:pt x="96583" y="129397"/>
                  </a:lnTo>
                  <a:lnTo>
                    <a:pt x="96583" y="333708"/>
                  </a:lnTo>
                  <a:cubicBezTo>
                    <a:pt x="96583" y="345265"/>
                    <a:pt x="99988" y="354862"/>
                    <a:pt x="106799" y="362497"/>
                  </a:cubicBezTo>
                  <a:cubicBezTo>
                    <a:pt x="113609" y="370133"/>
                    <a:pt x="121761" y="373951"/>
                    <a:pt x="131254" y="373951"/>
                  </a:cubicBezTo>
                  <a:cubicBezTo>
                    <a:pt x="138271" y="373951"/>
                    <a:pt x="144669" y="372713"/>
                    <a:pt x="150447" y="370237"/>
                  </a:cubicBezTo>
                  <a:cubicBezTo>
                    <a:pt x="156226" y="367760"/>
                    <a:pt x="160972" y="364664"/>
                    <a:pt x="164687" y="360950"/>
                  </a:cubicBezTo>
                  <a:lnTo>
                    <a:pt x="187595" y="395002"/>
                  </a:lnTo>
                  <a:cubicBezTo>
                    <a:pt x="170259" y="408622"/>
                    <a:pt x="150447" y="415433"/>
                    <a:pt x="128158" y="415433"/>
                  </a:cubicBezTo>
                  <a:cubicBezTo>
                    <a:pt x="105457" y="415433"/>
                    <a:pt x="86780" y="407797"/>
                    <a:pt x="72128" y="392525"/>
                  </a:cubicBezTo>
                  <a:cubicBezTo>
                    <a:pt x="57475" y="377253"/>
                    <a:pt x="50149" y="357648"/>
                    <a:pt x="50149" y="333708"/>
                  </a:cubicBezTo>
                  <a:lnTo>
                    <a:pt x="50149" y="129397"/>
                  </a:lnTo>
                  <a:lnTo>
                    <a:pt x="0" y="129397"/>
                  </a:lnTo>
                  <a:lnTo>
                    <a:pt x="0" y="87916"/>
                  </a:lnTo>
                  <a:lnTo>
                    <a:pt x="50149" y="87916"/>
                  </a:lnTo>
                  <a:lnTo>
                    <a:pt x="5014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38751F7-5AB7-4F81-9DD2-C1AE3EE50FDD}"/>
                </a:ext>
              </a:extLst>
            </p:cNvPr>
            <p:cNvSpPr txBox="1">
              <a:spLocks/>
            </p:cNvSpPr>
            <p:nvPr/>
          </p:nvSpPr>
          <p:spPr>
            <a:xfrm>
              <a:off x="3159005" y="2275917"/>
              <a:ext cx="309563" cy="334947"/>
            </a:xfrm>
            <a:custGeom>
              <a:avLst/>
              <a:gdLst/>
              <a:ahLst/>
              <a:cxnLst/>
              <a:rect l="l" t="t" r="r" b="b"/>
              <a:pathLst>
                <a:path w="309563" h="334947">
                  <a:moveTo>
                    <a:pt x="157877" y="0"/>
                  </a:moveTo>
                  <a:cubicBezTo>
                    <a:pt x="205757" y="0"/>
                    <a:pt x="243007" y="16716"/>
                    <a:pt x="269629" y="50149"/>
                  </a:cubicBezTo>
                  <a:cubicBezTo>
                    <a:pt x="296252" y="83582"/>
                    <a:pt x="309563" y="128572"/>
                    <a:pt x="309563" y="185118"/>
                  </a:cubicBezTo>
                  <a:lnTo>
                    <a:pt x="47673" y="185118"/>
                  </a:lnTo>
                  <a:cubicBezTo>
                    <a:pt x="50975" y="216900"/>
                    <a:pt x="63048" y="242903"/>
                    <a:pt x="83892" y="263128"/>
                  </a:cubicBezTo>
                  <a:cubicBezTo>
                    <a:pt x="104736" y="283353"/>
                    <a:pt x="130636" y="293465"/>
                    <a:pt x="161592" y="293465"/>
                  </a:cubicBezTo>
                  <a:cubicBezTo>
                    <a:pt x="180579" y="293465"/>
                    <a:pt x="199669" y="289751"/>
                    <a:pt x="218861" y="282321"/>
                  </a:cubicBezTo>
                  <a:cubicBezTo>
                    <a:pt x="238054" y="274892"/>
                    <a:pt x="252604" y="265811"/>
                    <a:pt x="262509" y="255080"/>
                  </a:cubicBezTo>
                  <a:lnTo>
                    <a:pt x="290989" y="285417"/>
                  </a:lnTo>
                  <a:cubicBezTo>
                    <a:pt x="277368" y="300276"/>
                    <a:pt x="258279" y="312245"/>
                    <a:pt x="233720" y="321326"/>
                  </a:cubicBezTo>
                  <a:cubicBezTo>
                    <a:pt x="209162" y="330406"/>
                    <a:pt x="185326" y="334947"/>
                    <a:pt x="162211" y="334947"/>
                  </a:cubicBezTo>
                  <a:cubicBezTo>
                    <a:pt x="133732" y="334947"/>
                    <a:pt x="107109" y="327724"/>
                    <a:pt x="82344" y="313277"/>
                  </a:cubicBezTo>
                  <a:cubicBezTo>
                    <a:pt x="57579" y="298831"/>
                    <a:pt x="37664" y="278709"/>
                    <a:pt x="22599" y="252913"/>
                  </a:cubicBezTo>
                  <a:cubicBezTo>
                    <a:pt x="7533" y="227116"/>
                    <a:pt x="0" y="198326"/>
                    <a:pt x="0" y="166545"/>
                  </a:cubicBezTo>
                  <a:cubicBezTo>
                    <a:pt x="0" y="135588"/>
                    <a:pt x="7120" y="107315"/>
                    <a:pt x="21361" y="81725"/>
                  </a:cubicBezTo>
                  <a:cubicBezTo>
                    <a:pt x="35600" y="56134"/>
                    <a:pt x="54793" y="36116"/>
                    <a:pt x="78939" y="21669"/>
                  </a:cubicBezTo>
                  <a:cubicBezTo>
                    <a:pt x="103085" y="7223"/>
                    <a:pt x="129398" y="0"/>
                    <a:pt x="157877" y="0"/>
                  </a:cubicBezTo>
                  <a:close/>
                  <a:moveTo>
                    <a:pt x="159735" y="41481"/>
                  </a:moveTo>
                  <a:cubicBezTo>
                    <a:pt x="130842" y="41481"/>
                    <a:pt x="106077" y="50871"/>
                    <a:pt x="85440" y="69652"/>
                  </a:cubicBezTo>
                  <a:cubicBezTo>
                    <a:pt x="64802" y="88432"/>
                    <a:pt x="52420" y="113094"/>
                    <a:pt x="48292" y="143637"/>
                  </a:cubicBezTo>
                  <a:lnTo>
                    <a:pt x="263748" y="143637"/>
                  </a:lnTo>
                  <a:cubicBezTo>
                    <a:pt x="260446" y="113094"/>
                    <a:pt x="249921" y="88432"/>
                    <a:pt x="232172" y="69652"/>
                  </a:cubicBezTo>
                  <a:cubicBezTo>
                    <a:pt x="214424" y="50871"/>
                    <a:pt x="190278" y="41481"/>
                    <a:pt x="159735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977B035-ADE6-4A4C-86F9-E9355E9D8122}"/>
                </a:ext>
              </a:extLst>
            </p:cNvPr>
            <p:cNvSpPr txBox="1">
              <a:spLocks/>
            </p:cNvSpPr>
            <p:nvPr/>
          </p:nvSpPr>
          <p:spPr>
            <a:xfrm>
              <a:off x="3757128" y="2275917"/>
              <a:ext cx="170259" cy="327517"/>
            </a:xfrm>
            <a:custGeom>
              <a:avLst/>
              <a:gdLst/>
              <a:ahLst/>
              <a:cxnLst/>
              <a:rect l="l" t="t" r="r" b="b"/>
              <a:pathLst>
                <a:path w="170259" h="327517">
                  <a:moveTo>
                    <a:pt x="170259" y="0"/>
                  </a:moveTo>
                  <a:lnTo>
                    <a:pt x="170259" y="41481"/>
                  </a:lnTo>
                  <a:cubicBezTo>
                    <a:pt x="146320" y="41481"/>
                    <a:pt x="124960" y="46022"/>
                    <a:pt x="106180" y="55102"/>
                  </a:cubicBezTo>
                  <a:cubicBezTo>
                    <a:pt x="87400" y="64183"/>
                    <a:pt x="72747" y="76875"/>
                    <a:pt x="62222" y="93178"/>
                  </a:cubicBezTo>
                  <a:cubicBezTo>
                    <a:pt x="51697" y="109482"/>
                    <a:pt x="46434" y="127953"/>
                    <a:pt x="46434" y="148590"/>
                  </a:cubicBezTo>
                  <a:lnTo>
                    <a:pt x="46434" y="327517"/>
                  </a:lnTo>
                  <a:lnTo>
                    <a:pt x="0" y="32751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9961"/>
                  </a:lnTo>
                  <a:cubicBezTo>
                    <a:pt x="55927" y="48498"/>
                    <a:pt x="71612" y="31472"/>
                    <a:pt x="93488" y="18883"/>
                  </a:cubicBezTo>
                  <a:cubicBezTo>
                    <a:pt x="115364" y="6294"/>
                    <a:pt x="140954" y="0"/>
                    <a:pt x="17025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5491C69-6B3D-4C4E-A712-AAE6470473FA}"/>
                </a:ext>
              </a:extLst>
            </p:cNvPr>
            <p:cNvSpPr txBox="1">
              <a:spLocks/>
            </p:cNvSpPr>
            <p:nvPr/>
          </p:nvSpPr>
          <p:spPr>
            <a:xfrm>
              <a:off x="3976917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3" y="7533"/>
                    <a:pt x="247650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0" y="312349"/>
                  </a:cubicBezTo>
                  <a:cubicBezTo>
                    <a:pt x="222473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70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70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799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799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D07AB51-93C8-42B3-BDB7-A2C7B1E8F5E3}"/>
                </a:ext>
              </a:extLst>
            </p:cNvPr>
            <p:cNvSpPr txBox="1">
              <a:spLocks/>
            </p:cNvSpPr>
            <p:nvPr/>
          </p:nvSpPr>
          <p:spPr>
            <a:xfrm>
              <a:off x="4385778" y="2275917"/>
              <a:ext cx="310182" cy="434007"/>
            </a:xfrm>
            <a:custGeom>
              <a:avLst/>
              <a:gdLst/>
              <a:ahLst/>
              <a:cxnLst/>
              <a:rect l="l" t="t" r="r" b="b"/>
              <a:pathLst>
                <a:path w="310182" h="434007">
                  <a:moveTo>
                    <a:pt x="162830" y="0"/>
                  </a:moveTo>
                  <a:cubicBezTo>
                    <a:pt x="190484" y="0"/>
                    <a:pt x="215559" y="7120"/>
                    <a:pt x="238053" y="21360"/>
                  </a:cubicBezTo>
                  <a:cubicBezTo>
                    <a:pt x="260548" y="35600"/>
                    <a:pt x="278193" y="55412"/>
                    <a:pt x="290989" y="80796"/>
                  </a:cubicBezTo>
                  <a:cubicBezTo>
                    <a:pt x="303784" y="106180"/>
                    <a:pt x="310182" y="134969"/>
                    <a:pt x="310182" y="167164"/>
                  </a:cubicBezTo>
                  <a:cubicBezTo>
                    <a:pt x="310182" y="199358"/>
                    <a:pt x="303784" y="228251"/>
                    <a:pt x="290989" y="253841"/>
                  </a:cubicBezTo>
                  <a:cubicBezTo>
                    <a:pt x="278193" y="279432"/>
                    <a:pt x="260548" y="299347"/>
                    <a:pt x="238053" y="313587"/>
                  </a:cubicBezTo>
                  <a:cubicBezTo>
                    <a:pt x="215559" y="327827"/>
                    <a:pt x="190484" y="334947"/>
                    <a:pt x="162830" y="334947"/>
                  </a:cubicBezTo>
                  <a:cubicBezTo>
                    <a:pt x="137652" y="334947"/>
                    <a:pt x="115054" y="329065"/>
                    <a:pt x="95035" y="317302"/>
                  </a:cubicBezTo>
                  <a:cubicBezTo>
                    <a:pt x="75018" y="305538"/>
                    <a:pt x="58817" y="288925"/>
                    <a:pt x="46434" y="267462"/>
                  </a:cubicBezTo>
                  <a:lnTo>
                    <a:pt x="46434" y="434007"/>
                  </a:lnTo>
                  <a:lnTo>
                    <a:pt x="0" y="434007"/>
                  </a:lnTo>
                  <a:lnTo>
                    <a:pt x="0" y="7430"/>
                  </a:lnTo>
                  <a:lnTo>
                    <a:pt x="46434" y="7430"/>
                  </a:lnTo>
                  <a:lnTo>
                    <a:pt x="46434" y="67485"/>
                  </a:lnTo>
                  <a:cubicBezTo>
                    <a:pt x="58817" y="46022"/>
                    <a:pt x="75018" y="29408"/>
                    <a:pt x="95035" y="17645"/>
                  </a:cubicBezTo>
                  <a:cubicBezTo>
                    <a:pt x="115054" y="5882"/>
                    <a:pt x="137652" y="0"/>
                    <a:pt x="162830" y="0"/>
                  </a:cubicBezTo>
                  <a:close/>
                  <a:moveTo>
                    <a:pt x="154162" y="41481"/>
                  </a:moveTo>
                  <a:cubicBezTo>
                    <a:pt x="133525" y="41481"/>
                    <a:pt x="114951" y="46847"/>
                    <a:pt x="98441" y="57579"/>
                  </a:cubicBezTo>
                  <a:cubicBezTo>
                    <a:pt x="81931" y="68310"/>
                    <a:pt x="69136" y="83169"/>
                    <a:pt x="60055" y="102156"/>
                  </a:cubicBezTo>
                  <a:cubicBezTo>
                    <a:pt x="50974" y="121142"/>
                    <a:pt x="46434" y="142812"/>
                    <a:pt x="46434" y="167164"/>
                  </a:cubicBezTo>
                  <a:cubicBezTo>
                    <a:pt x="46434" y="191516"/>
                    <a:pt x="50974" y="213289"/>
                    <a:pt x="60055" y="232481"/>
                  </a:cubicBezTo>
                  <a:cubicBezTo>
                    <a:pt x="69136" y="251674"/>
                    <a:pt x="81931" y="266637"/>
                    <a:pt x="98441" y="277368"/>
                  </a:cubicBezTo>
                  <a:cubicBezTo>
                    <a:pt x="114951" y="288100"/>
                    <a:pt x="133525" y="293465"/>
                    <a:pt x="154162" y="293465"/>
                  </a:cubicBezTo>
                  <a:cubicBezTo>
                    <a:pt x="174799" y="293465"/>
                    <a:pt x="193270" y="288100"/>
                    <a:pt x="209574" y="277368"/>
                  </a:cubicBezTo>
                  <a:cubicBezTo>
                    <a:pt x="225877" y="266637"/>
                    <a:pt x="238569" y="251674"/>
                    <a:pt x="247650" y="232481"/>
                  </a:cubicBezTo>
                  <a:cubicBezTo>
                    <a:pt x="256731" y="213289"/>
                    <a:pt x="261271" y="191516"/>
                    <a:pt x="261271" y="167164"/>
                  </a:cubicBezTo>
                  <a:cubicBezTo>
                    <a:pt x="261271" y="142812"/>
                    <a:pt x="256731" y="121142"/>
                    <a:pt x="247650" y="102156"/>
                  </a:cubicBezTo>
                  <a:cubicBezTo>
                    <a:pt x="238569" y="83169"/>
                    <a:pt x="225877" y="68310"/>
                    <a:pt x="209574" y="57579"/>
                  </a:cubicBezTo>
                  <a:cubicBezTo>
                    <a:pt x="193270" y="46847"/>
                    <a:pt x="174799" y="41481"/>
                    <a:pt x="154162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47A2D20-1802-410D-9F0E-D83DA9A2E647}"/>
                </a:ext>
              </a:extLst>
            </p:cNvPr>
            <p:cNvSpPr txBox="1">
              <a:spLocks/>
            </p:cNvSpPr>
            <p:nvPr/>
          </p:nvSpPr>
          <p:spPr>
            <a:xfrm>
              <a:off x="4748442" y="2275917"/>
              <a:ext cx="329994" cy="334947"/>
            </a:xfrm>
            <a:custGeom>
              <a:avLst/>
              <a:gdLst/>
              <a:ahLst/>
              <a:cxnLst/>
              <a:rect l="l" t="t" r="r" b="b"/>
              <a:pathLst>
                <a:path w="329994" h="334947">
                  <a:moveTo>
                    <a:pt x="165307" y="0"/>
                  </a:moveTo>
                  <a:cubicBezTo>
                    <a:pt x="195025" y="0"/>
                    <a:pt x="222472" y="7533"/>
                    <a:pt x="247651" y="22598"/>
                  </a:cubicBezTo>
                  <a:cubicBezTo>
                    <a:pt x="272828" y="37663"/>
                    <a:pt x="292847" y="57991"/>
                    <a:pt x="307706" y="83582"/>
                  </a:cubicBezTo>
                  <a:cubicBezTo>
                    <a:pt x="322565" y="109172"/>
                    <a:pt x="329994" y="137033"/>
                    <a:pt x="329994" y="167164"/>
                  </a:cubicBezTo>
                  <a:cubicBezTo>
                    <a:pt x="329994" y="197295"/>
                    <a:pt x="322565" y="225258"/>
                    <a:pt x="307706" y="251055"/>
                  </a:cubicBezTo>
                  <a:cubicBezTo>
                    <a:pt x="292847" y="276852"/>
                    <a:pt x="272828" y="297283"/>
                    <a:pt x="247651" y="312349"/>
                  </a:cubicBezTo>
                  <a:cubicBezTo>
                    <a:pt x="222472" y="327414"/>
                    <a:pt x="195025" y="334947"/>
                    <a:pt x="165307" y="334947"/>
                  </a:cubicBezTo>
                  <a:cubicBezTo>
                    <a:pt x="135589" y="334947"/>
                    <a:pt x="108038" y="327414"/>
                    <a:pt x="82654" y="312349"/>
                  </a:cubicBezTo>
                  <a:cubicBezTo>
                    <a:pt x="57269" y="297283"/>
                    <a:pt x="37148" y="276852"/>
                    <a:pt x="22289" y="251055"/>
                  </a:cubicBezTo>
                  <a:cubicBezTo>
                    <a:pt x="7430" y="225258"/>
                    <a:pt x="0" y="197295"/>
                    <a:pt x="0" y="167164"/>
                  </a:cubicBezTo>
                  <a:cubicBezTo>
                    <a:pt x="0" y="137033"/>
                    <a:pt x="7430" y="109172"/>
                    <a:pt x="22289" y="83582"/>
                  </a:cubicBezTo>
                  <a:cubicBezTo>
                    <a:pt x="37148" y="57991"/>
                    <a:pt x="57269" y="37663"/>
                    <a:pt x="82654" y="22598"/>
                  </a:cubicBezTo>
                  <a:cubicBezTo>
                    <a:pt x="108038" y="7533"/>
                    <a:pt x="135589" y="0"/>
                    <a:pt x="165307" y="0"/>
                  </a:cubicBezTo>
                  <a:close/>
                  <a:moveTo>
                    <a:pt x="165307" y="41481"/>
                  </a:moveTo>
                  <a:cubicBezTo>
                    <a:pt x="144257" y="41481"/>
                    <a:pt x="124754" y="47157"/>
                    <a:pt x="106800" y="58507"/>
                  </a:cubicBezTo>
                  <a:cubicBezTo>
                    <a:pt x="88845" y="69858"/>
                    <a:pt x="74605" y="85130"/>
                    <a:pt x="64080" y="104323"/>
                  </a:cubicBezTo>
                  <a:cubicBezTo>
                    <a:pt x="53555" y="123515"/>
                    <a:pt x="48292" y="144463"/>
                    <a:pt x="48292" y="167164"/>
                  </a:cubicBezTo>
                  <a:cubicBezTo>
                    <a:pt x="48292" y="189865"/>
                    <a:pt x="53555" y="210915"/>
                    <a:pt x="64080" y="230314"/>
                  </a:cubicBezTo>
                  <a:cubicBezTo>
                    <a:pt x="74605" y="249714"/>
                    <a:pt x="88845" y="265089"/>
                    <a:pt x="106800" y="276439"/>
                  </a:cubicBezTo>
                  <a:cubicBezTo>
                    <a:pt x="124754" y="287790"/>
                    <a:pt x="144257" y="293465"/>
                    <a:pt x="165307" y="293465"/>
                  </a:cubicBezTo>
                  <a:cubicBezTo>
                    <a:pt x="186357" y="293465"/>
                    <a:pt x="205756" y="287790"/>
                    <a:pt x="223505" y="276439"/>
                  </a:cubicBezTo>
                  <a:cubicBezTo>
                    <a:pt x="241253" y="265089"/>
                    <a:pt x="255390" y="249714"/>
                    <a:pt x="265915" y="230314"/>
                  </a:cubicBezTo>
                  <a:cubicBezTo>
                    <a:pt x="276440" y="210915"/>
                    <a:pt x="281702" y="189865"/>
                    <a:pt x="281702" y="167164"/>
                  </a:cubicBezTo>
                  <a:cubicBezTo>
                    <a:pt x="281702" y="144463"/>
                    <a:pt x="276440" y="123515"/>
                    <a:pt x="265915" y="104323"/>
                  </a:cubicBezTo>
                  <a:cubicBezTo>
                    <a:pt x="255390" y="85130"/>
                    <a:pt x="241253" y="69858"/>
                    <a:pt x="223505" y="58507"/>
                  </a:cubicBezTo>
                  <a:cubicBezTo>
                    <a:pt x="205756" y="47157"/>
                    <a:pt x="186357" y="41481"/>
                    <a:pt x="165307" y="414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0F960C2-D281-4BC9-BACA-B4004C0AB29F}"/>
                </a:ext>
              </a:extLst>
            </p:cNvPr>
            <p:cNvSpPr txBox="1">
              <a:spLocks/>
            </p:cNvSpPr>
            <p:nvPr/>
          </p:nvSpPr>
          <p:spPr>
            <a:xfrm>
              <a:off x="5428671" y="2275917"/>
              <a:ext cx="249506" cy="334947"/>
            </a:xfrm>
            <a:custGeom>
              <a:avLst/>
              <a:gdLst/>
              <a:ahLst/>
              <a:cxnLst/>
              <a:rect l="l" t="t" r="r" b="b"/>
              <a:pathLst>
                <a:path w="249506" h="334947">
                  <a:moveTo>
                    <a:pt x="127539" y="0"/>
                  </a:moveTo>
                  <a:cubicBezTo>
                    <a:pt x="146938" y="0"/>
                    <a:pt x="166544" y="3199"/>
                    <a:pt x="186356" y="9596"/>
                  </a:cubicBezTo>
                  <a:cubicBezTo>
                    <a:pt x="206168" y="15994"/>
                    <a:pt x="224742" y="24765"/>
                    <a:pt x="242077" y="35909"/>
                  </a:cubicBezTo>
                  <a:lnTo>
                    <a:pt x="219789" y="71819"/>
                  </a:lnTo>
                  <a:cubicBezTo>
                    <a:pt x="188007" y="51594"/>
                    <a:pt x="157257" y="41481"/>
                    <a:pt x="127539" y="41481"/>
                  </a:cubicBezTo>
                  <a:cubicBezTo>
                    <a:pt x="108553" y="41481"/>
                    <a:pt x="92868" y="45609"/>
                    <a:pt x="80486" y="53864"/>
                  </a:cubicBezTo>
                  <a:cubicBezTo>
                    <a:pt x="68103" y="62119"/>
                    <a:pt x="61912" y="73676"/>
                    <a:pt x="61912" y="88535"/>
                  </a:cubicBezTo>
                  <a:cubicBezTo>
                    <a:pt x="61912" y="97615"/>
                    <a:pt x="64594" y="105045"/>
                    <a:pt x="69960" y="110823"/>
                  </a:cubicBezTo>
                  <a:cubicBezTo>
                    <a:pt x="75326" y="116602"/>
                    <a:pt x="83375" y="121761"/>
                    <a:pt x="94107" y="126302"/>
                  </a:cubicBezTo>
                  <a:cubicBezTo>
                    <a:pt x="104838" y="130842"/>
                    <a:pt x="121761" y="136827"/>
                    <a:pt x="144875" y="144256"/>
                  </a:cubicBezTo>
                  <a:cubicBezTo>
                    <a:pt x="167576" y="151273"/>
                    <a:pt x="185943" y="158083"/>
                    <a:pt x="199977" y="164687"/>
                  </a:cubicBezTo>
                  <a:cubicBezTo>
                    <a:pt x="214010" y="171291"/>
                    <a:pt x="225774" y="180475"/>
                    <a:pt x="235267" y="192238"/>
                  </a:cubicBezTo>
                  <a:cubicBezTo>
                    <a:pt x="244760" y="204002"/>
                    <a:pt x="249506" y="219377"/>
                    <a:pt x="249506" y="238363"/>
                  </a:cubicBezTo>
                  <a:cubicBezTo>
                    <a:pt x="249506" y="267256"/>
                    <a:pt x="238466" y="290576"/>
                    <a:pt x="216383" y="308324"/>
                  </a:cubicBezTo>
                  <a:cubicBezTo>
                    <a:pt x="194301" y="326073"/>
                    <a:pt x="166338" y="334947"/>
                    <a:pt x="132492" y="334947"/>
                  </a:cubicBezTo>
                  <a:cubicBezTo>
                    <a:pt x="109791" y="334947"/>
                    <a:pt x="86780" y="330819"/>
                    <a:pt x="63460" y="322564"/>
                  </a:cubicBezTo>
                  <a:cubicBezTo>
                    <a:pt x="40139" y="314309"/>
                    <a:pt x="18986" y="302546"/>
                    <a:pt x="0" y="287274"/>
                  </a:cubicBezTo>
                  <a:lnTo>
                    <a:pt x="24145" y="253222"/>
                  </a:lnTo>
                  <a:cubicBezTo>
                    <a:pt x="60880" y="280051"/>
                    <a:pt x="96995" y="293465"/>
                    <a:pt x="132492" y="293465"/>
                  </a:cubicBezTo>
                  <a:cubicBezTo>
                    <a:pt x="153543" y="293465"/>
                    <a:pt x="170568" y="288925"/>
                    <a:pt x="183570" y="279845"/>
                  </a:cubicBezTo>
                  <a:cubicBezTo>
                    <a:pt x="196572" y="270764"/>
                    <a:pt x="203073" y="258588"/>
                    <a:pt x="203073" y="243316"/>
                  </a:cubicBezTo>
                  <a:cubicBezTo>
                    <a:pt x="203073" y="232585"/>
                    <a:pt x="199564" y="223607"/>
                    <a:pt x="192547" y="216384"/>
                  </a:cubicBezTo>
                  <a:cubicBezTo>
                    <a:pt x="185531" y="209161"/>
                    <a:pt x="176760" y="203486"/>
                    <a:pt x="166235" y="199358"/>
                  </a:cubicBezTo>
                  <a:cubicBezTo>
                    <a:pt x="155709" y="195231"/>
                    <a:pt x="141160" y="190484"/>
                    <a:pt x="122586" y="185118"/>
                  </a:cubicBezTo>
                  <a:cubicBezTo>
                    <a:pt x="83375" y="173974"/>
                    <a:pt x="55721" y="161695"/>
                    <a:pt x="39624" y="148280"/>
                  </a:cubicBezTo>
                  <a:cubicBezTo>
                    <a:pt x="23526" y="134866"/>
                    <a:pt x="15478" y="116808"/>
                    <a:pt x="15478" y="94107"/>
                  </a:cubicBezTo>
                  <a:cubicBezTo>
                    <a:pt x="15478" y="65627"/>
                    <a:pt x="26003" y="42823"/>
                    <a:pt x="47053" y="25694"/>
                  </a:cubicBezTo>
                  <a:cubicBezTo>
                    <a:pt x="68103" y="8565"/>
                    <a:pt x="94932" y="0"/>
                    <a:pt x="12753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EAD02CAE-EA62-46F9-AF21-428066FCE7DE}"/>
                </a:ext>
              </a:extLst>
            </p:cNvPr>
            <p:cNvSpPr txBox="1">
              <a:spLocks/>
            </p:cNvSpPr>
            <p:nvPr/>
          </p:nvSpPr>
          <p:spPr>
            <a:xfrm>
              <a:off x="5309703" y="2283347"/>
              <a:ext cx="46435" cy="320087"/>
            </a:xfrm>
            <a:custGeom>
              <a:avLst/>
              <a:gdLst/>
              <a:ahLst/>
              <a:cxnLst/>
              <a:rect l="l" t="t" r="r" b="b"/>
              <a:pathLst>
                <a:path w="46435" h="320087">
                  <a:moveTo>
                    <a:pt x="0" y="0"/>
                  </a:moveTo>
                  <a:lnTo>
                    <a:pt x="46435" y="0"/>
                  </a:lnTo>
                  <a:lnTo>
                    <a:pt x="46435" y="320087"/>
                  </a:lnTo>
                  <a:lnTo>
                    <a:pt x="0" y="320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1">
                    <a:lumMod val="60000"/>
                    <a:lumOff val="40000"/>
                  </a:schemeClr>
                </a:buClr>
                <a:buSzPct val="90000"/>
                <a:buFont typeface="Arial" panose="020B0604020202020204" pitchFamily="34" charset="0"/>
                <a:buChar char="​"/>
                <a:defRPr sz="49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-18415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36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2pPr>
              <a:lvl3pPr marL="744538" indent="-16986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0"/>
                </a:spcAft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defRPr sz="3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3pPr>
              <a:lvl4pPr marL="969963" indent="-166688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Arial" panose="020B0604020202020204" pitchFamily="34" charset="0"/>
                <a:buChar char="•"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4pPr>
              <a:lvl5pPr marL="1143000" indent="-138113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Camphor Std" panose="020B0504030404020204" pitchFamily="34" charset="0"/>
                <a:buChar char="–"/>
                <a:tabLst/>
                <a:defRPr sz="28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5pPr>
              <a:lvl6pPr marL="228600" indent="-228600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rabi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6pPr>
              <a:lvl7pPr marL="512763" indent="-228600" algn="l" defTabSz="914400" rtl="0" eaLnBrk="1" latinLnBrk="0" hangingPunct="1">
                <a:lnSpc>
                  <a:spcPct val="100000"/>
                </a:lnSpc>
                <a:spcBef>
                  <a:spcPts val="300"/>
                </a:spcBef>
                <a:buClr>
                  <a:schemeClr val="tx2"/>
                </a:buClr>
                <a:buSzPct val="90000"/>
                <a:buFont typeface="+mj-lt"/>
                <a:buAutoNum type="alphaLcPeriod"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7pPr>
              <a:lvl8pPr marL="741363" indent="-166688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Clr>
                  <a:schemeClr val="tx2"/>
                </a:buClr>
                <a:buSzPct val="90000"/>
                <a:buFont typeface="+mj-lt"/>
                <a:buAutoNum type="romanLcPeriod"/>
                <a:defRPr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8pPr>
              <a:lvl9pPr marL="284163" indent="-284163" algn="l" defTabSz="914400" rtl="0" eaLnBrk="1" latinLnBrk="0" hangingPunct="1">
                <a:lnSpc>
                  <a:spcPct val="100000"/>
                </a:lnSpc>
                <a:spcBef>
                  <a:spcPts val="1800"/>
                </a:spcBef>
                <a:buClr>
                  <a:schemeClr val="tx2"/>
                </a:buClr>
                <a:buSzPct val="90000"/>
                <a:buFont typeface="+mj-lt"/>
                <a:buAutoNum type="alphaUcPeriod"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259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8442F8FF-5DB1-44B3-AF2C-1A531EA36FEA}"/>
              </a:ext>
            </a:extLst>
          </p:cNvPr>
          <p:cNvGrpSpPr/>
          <p:nvPr userDrawn="1"/>
        </p:nvGrpSpPr>
        <p:grpSpPr bwMode="gray">
          <a:xfrm>
            <a:off x="0" y="0"/>
            <a:ext cx="12188826" cy="6858004"/>
            <a:chOff x="0" y="-4"/>
            <a:chExt cx="12188826" cy="685800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E2F285D2-B641-461F-87F0-20A9C65B2EF7}"/>
                </a:ext>
              </a:extLst>
            </p:cNvPr>
            <p:cNvGrpSpPr/>
            <p:nvPr/>
          </p:nvGrpSpPr>
          <p:grpSpPr bwMode="gray">
            <a:xfrm>
              <a:off x="609441" y="1600198"/>
              <a:ext cx="10055941" cy="4580469"/>
              <a:chOff x="609441" y="1600198"/>
              <a:chExt cx="10055941" cy="4580469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15EE1AC-AAA1-4CAF-886B-474B1A0C95C4}"/>
                  </a:ext>
                </a:extLst>
              </p:cNvPr>
              <p:cNvSpPr/>
              <p:nvPr/>
            </p:nvSpPr>
            <p:spPr bwMode="gray">
              <a:xfrm>
                <a:off x="609441" y="1600199"/>
                <a:ext cx="914203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037B7F2-249C-4DB7-A4FF-AD7E08892A0F}"/>
                  </a:ext>
                </a:extLst>
              </p:cNvPr>
              <p:cNvSpPr/>
              <p:nvPr/>
            </p:nvSpPr>
            <p:spPr bwMode="gray">
              <a:xfrm>
                <a:off x="2436448" y="1600198"/>
                <a:ext cx="915282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B02FE08-2379-4E6C-AE27-D7D2ECAB18B8}"/>
                  </a:ext>
                </a:extLst>
              </p:cNvPr>
              <p:cNvSpPr/>
              <p:nvPr/>
            </p:nvSpPr>
            <p:spPr bwMode="gray">
              <a:xfrm>
                <a:off x="4263453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D7C17E9A-3B70-4668-8EAE-9C7D73BACCA1}"/>
                  </a:ext>
                </a:extLst>
              </p:cNvPr>
              <p:cNvSpPr/>
              <p:nvPr/>
            </p:nvSpPr>
            <p:spPr bwMode="gray">
              <a:xfrm>
                <a:off x="6090459" y="1600198"/>
                <a:ext cx="920909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E02751E5-34AD-4357-BC67-2269F668FD57}"/>
                  </a:ext>
                </a:extLst>
              </p:cNvPr>
              <p:cNvSpPr/>
              <p:nvPr/>
            </p:nvSpPr>
            <p:spPr bwMode="gray">
              <a:xfrm>
                <a:off x="7921943" y="1600198"/>
                <a:ext cx="916431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452A85DA-B39F-40AB-B423-9F7CCB3D0D63}"/>
                  </a:ext>
                </a:extLst>
              </p:cNvPr>
              <p:cNvSpPr/>
              <p:nvPr/>
            </p:nvSpPr>
            <p:spPr bwMode="gray">
              <a:xfrm>
                <a:off x="9750028" y="1600198"/>
                <a:ext cx="915354" cy="4580468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5C1459D-4F6E-4671-8566-3143311EA541}"/>
                </a:ext>
              </a:extLst>
            </p:cNvPr>
            <p:cNvGrpSpPr/>
            <p:nvPr userDrawn="1"/>
          </p:nvGrpSpPr>
          <p:grpSpPr bwMode="gray">
            <a:xfrm>
              <a:off x="0" y="-4"/>
              <a:ext cx="12188826" cy="6858004"/>
              <a:chOff x="0" y="-4"/>
              <a:chExt cx="12188826" cy="6858004"/>
            </a:xfrm>
          </p:grpSpPr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15AFD00-19E3-4F92-9570-1F3E8AEC3EC4}"/>
                  </a:ext>
                </a:extLst>
              </p:cNvPr>
              <p:cNvGrpSpPr/>
              <p:nvPr>
                <p:custDataLst>
                  <p:tags r:id="rId1"/>
                </p:custDataLst>
              </p:nvPr>
            </p:nvGrpSpPr>
            <p:grpSpPr bwMode="gray">
              <a:xfrm>
                <a:off x="0" y="-4"/>
                <a:ext cx="12188826" cy="6858004"/>
                <a:chOff x="0" y="1"/>
                <a:chExt cx="12188826" cy="6858004"/>
              </a:xfrm>
            </p:grpSpPr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6B51E9A-9BC0-4A23-95C7-9E14C94FDF8A}"/>
                    </a:ext>
                  </a:extLst>
                </p:cNvPr>
                <p:cNvGrpSpPr/>
                <p:nvPr/>
              </p:nvGrpSpPr>
              <p:grpSpPr bwMode="gray">
                <a:xfrm>
                  <a:off x="609601" y="2684"/>
                  <a:ext cx="10962504" cy="6855315"/>
                  <a:chOff x="0" y="0"/>
                  <a:chExt cx="10962504" cy="6858000"/>
                </a:xfrm>
              </p:grpSpPr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B6B4CFD-041A-4081-89A4-C2B194E6465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C63B978F-4215-434A-A0BE-E77776CE37B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09EEB78C-3DA9-4AD7-BFB1-207EDE403F9D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37106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Connector 87">
                    <a:extLst>
                      <a:ext uri="{FF2B5EF4-FFF2-40B4-BE49-F238E27FC236}">
                        <a16:creationId xmlns:a16="http://schemas.microsoft.com/office/drawing/2014/main" id="{F062D7CE-4A4A-4C41-833F-B30B3E74AEA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82808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Connector 88">
                    <a:extLst>
                      <a:ext uri="{FF2B5EF4-FFF2-40B4-BE49-F238E27FC236}">
                        <a16:creationId xmlns:a16="http://schemas.microsoft.com/office/drawing/2014/main" id="{19C628EF-969E-4429-A992-9AD0AFECF81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28510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Straight Connector 89">
                    <a:extLst>
                      <a:ext uri="{FF2B5EF4-FFF2-40B4-BE49-F238E27FC236}">
                        <a16:creationId xmlns:a16="http://schemas.microsoft.com/office/drawing/2014/main" id="{8C7BD383-0D5C-4E3A-99F7-4DC5A51DF94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274212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FAA2EE63-4F24-4A26-9268-D15D92D5B06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19914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F64BB08D-864A-44D4-88F6-679DBAE518B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365617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9FA3F8A1-60DA-47E1-92DD-967475B2DF5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11319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4DECF40D-CC60-45F8-B236-F9FAC1F3E8C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623BAEC6-A3C2-4892-9093-BD8EA8A7E0F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027235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D4E16FB9-EDCA-4CA6-9212-0AEBFCE175D7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48425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F3AE637F-804F-4244-9AA9-FF4A629A143C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594127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5EFB8414-3949-428A-B700-7C38A44425B2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398299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BA61D1AB-B7D2-4169-B38F-56371D50E1DA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685532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00C4593-A442-4B6C-8E9D-80BFEB1746D6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312342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95B5E413-FAFF-430F-B105-4D122D50AEE1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7769363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2B845328-662D-4D12-A209-6A0B1E78DF14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22638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2AC19B5D-D919-4A48-953C-03994329E19B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140427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AC81C8DC-CB2F-445A-8F7B-5A864393B553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8683406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F3CD9F68-6C35-4B43-B8E1-1ABF75D8D588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9597448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BBBCE95B-721C-44A5-8B94-8F0E42FF53F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054470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3B934F61-1ED7-4209-A1E3-04C68085B10E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51149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8F636E46-095E-439D-B78B-EBC72DB23290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457021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61497272-E949-488B-B9F6-FD10BA6526BF}"/>
                      </a:ext>
                    </a:extLst>
                  </p:cNvPr>
                  <p:cNvCxnSpPr/>
                  <p:nvPr/>
                </p:nvCxnSpPr>
                <p:spPr bwMode="gray">
                  <a:xfrm>
                    <a:off x="10962504" y="0"/>
                    <a:ext cx="0" cy="6858000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B645DFBA-090A-4E89-BFE2-570C1D04D7A5}"/>
                    </a:ext>
                  </a:extLst>
                </p:cNvPr>
                <p:cNvGrpSpPr/>
                <p:nvPr/>
              </p:nvGrpSpPr>
              <p:grpSpPr bwMode="gray">
                <a:xfrm>
                  <a:off x="0" y="1"/>
                  <a:ext cx="12188826" cy="6858004"/>
                  <a:chOff x="0" y="1"/>
                  <a:chExt cx="12188826" cy="6858004"/>
                </a:xfrm>
              </p:grpSpPr>
              <p:cxnSp>
                <p:nvCxnSpPr>
                  <p:cNvPr id="67" name="Straight Connector 66">
                    <a:extLst>
                      <a:ext uri="{FF2B5EF4-FFF2-40B4-BE49-F238E27FC236}">
                        <a16:creationId xmlns:a16="http://schemas.microsoft.com/office/drawing/2014/main" id="{E34689D4-9BAE-40BF-B953-E1A0CA4F5C15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60944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>
                    <a:extLst>
                      <a:ext uri="{FF2B5EF4-FFF2-40B4-BE49-F238E27FC236}">
                        <a16:creationId xmlns:a16="http://schemas.microsoft.com/office/drawing/2014/main" id="{674A3364-6F4C-4749-A110-B336801330E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>
                    <a:extLst>
                      <a:ext uri="{FF2B5EF4-FFF2-40B4-BE49-F238E27FC236}">
                        <a16:creationId xmlns:a16="http://schemas.microsoft.com/office/drawing/2014/main" id="{690EC6B6-039D-4549-B1B1-8FF8A3FC2F6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1800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Connector 69">
                    <a:extLst>
                      <a:ext uri="{FF2B5EF4-FFF2-40B4-BE49-F238E27FC236}">
                        <a16:creationId xmlns:a16="http://schemas.microsoft.com/office/drawing/2014/main" id="{155F4FAC-9412-45E9-99EC-FDC351D60453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1202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Straight Connector 70">
                    <a:extLst>
                      <a:ext uri="{FF2B5EF4-FFF2-40B4-BE49-F238E27FC236}">
                        <a16:creationId xmlns:a16="http://schemas.microsoft.com/office/drawing/2014/main" id="{5A0C0A33-67B3-48C9-9B83-C39DFDEF5E0A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6630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" name="Straight Connector 71">
                    <a:extLst>
                      <a:ext uri="{FF2B5EF4-FFF2-40B4-BE49-F238E27FC236}">
                        <a16:creationId xmlns:a16="http://schemas.microsoft.com/office/drawing/2014/main" id="{A87FF284-D960-4A05-8053-9886608C6599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22058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Straight Connector 72">
                    <a:extLst>
                      <a:ext uri="{FF2B5EF4-FFF2-40B4-BE49-F238E27FC236}">
                        <a16:creationId xmlns:a16="http://schemas.microsoft.com/office/drawing/2014/main" id="{6BA61019-342C-4EDD-97C6-EDA59774644E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748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Connector 73">
                    <a:extLst>
                      <a:ext uri="{FF2B5EF4-FFF2-40B4-BE49-F238E27FC236}">
                        <a16:creationId xmlns:a16="http://schemas.microsoft.com/office/drawing/2014/main" id="{234785CB-17D0-49DD-8DC9-3C93626DC77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12914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425DB222-E3A0-48A3-BBD5-FD2616577D2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83423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Straight Connector 75">
                    <a:extLst>
                      <a:ext uri="{FF2B5EF4-FFF2-40B4-BE49-F238E27FC236}">
                        <a16:creationId xmlns:a16="http://schemas.microsoft.com/office/drawing/2014/main" id="{C433E4E5-A945-4652-B574-37C658034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flipH="1">
                    <a:off x="1" y="5717376"/>
                    <a:ext cx="12188825" cy="0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352A597B-2B35-4BD4-B07E-D8CEF25A597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76359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" name="Straight Connector 77">
                    <a:extLst>
                      <a:ext uri="{FF2B5EF4-FFF2-40B4-BE49-F238E27FC236}">
                        <a16:creationId xmlns:a16="http://schemas.microsoft.com/office/drawing/2014/main" id="{9351C336-9D65-42C9-A33F-6971E6322E46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5637212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" name="Straight Connector 78">
                    <a:extLst>
                      <a:ext uri="{FF2B5EF4-FFF2-40B4-BE49-F238E27FC236}">
                        <a16:creationId xmlns:a16="http://schemas.microsoft.com/office/drawing/2014/main" id="{FCAD9518-36D4-43F7-839D-D8FE389DF1F1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9514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Straight Connector 79">
                    <a:extLst>
                      <a:ext uri="{FF2B5EF4-FFF2-40B4-BE49-F238E27FC236}">
                        <a16:creationId xmlns:a16="http://schemas.microsoft.com/office/drawing/2014/main" id="{55575B3F-2A8B-4175-B6A5-D60652B87ED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86257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1CCC90FC-8476-4A2A-8DF1-ECAB053A24FD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30638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Straight Connector 81">
                    <a:extLst>
                      <a:ext uri="{FF2B5EF4-FFF2-40B4-BE49-F238E27FC236}">
                        <a16:creationId xmlns:a16="http://schemas.microsoft.com/office/drawing/2014/main" id="{DFB03C8E-4661-465A-B25F-147D497525A0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40346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" name="Straight Connector 82">
                    <a:extLst>
                      <a:ext uri="{FF2B5EF4-FFF2-40B4-BE49-F238E27FC236}">
                        <a16:creationId xmlns:a16="http://schemas.microsoft.com/office/drawing/2014/main" id="{88C8E030-5491-4C40-9E10-B197BD5CD587}"/>
                      </a:ext>
                    </a:extLst>
                  </p:cNvPr>
                  <p:cNvCxnSpPr/>
                  <p:nvPr/>
                </p:nvCxnSpPr>
                <p:spPr bwMode="gray">
                  <a:xfrm rot="5400000">
                    <a:off x="6094413" y="-3577438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accent1">
                        <a:lumMod val="40000"/>
                        <a:lumOff val="60000"/>
                      </a:schemeClr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E0EBA261-0409-41DC-98E2-4BF817333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gray">
                  <a:xfrm rot="5400000">
                    <a:off x="6094413" y="-4494211"/>
                    <a:ext cx="0" cy="12188826"/>
                  </a:xfrm>
                  <a:prstGeom prst="line">
                    <a:avLst/>
                  </a:prstGeom>
                  <a:ln w="3175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B119DAC7-36FB-491E-A6EB-B78E57CAECBF}"/>
                  </a:ext>
                </a:extLst>
              </p:cNvPr>
              <p:cNvSpPr txBox="1"/>
              <p:nvPr userDrawn="1"/>
            </p:nvSpPr>
            <p:spPr bwMode="gray">
              <a:xfrm>
                <a:off x="592866" y="5723466"/>
                <a:ext cx="7329077" cy="47413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700" dirty="0"/>
                  <a:t>Footnote: Lorem ipsum dolor sit amet, consectetur adipiscing elit. Maecenas dui magna, sagittis at feugiat eget, viverra eu libero. Vestibulum a justo mi. Etiam blandit tempus odio. Fusce orci lectus, tincidunt eget hendrerit quis, blandit non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6058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B535B2D-9361-4E88-8BBD-C6E1EB066B37}"/>
              </a:ext>
            </a:extLst>
          </p:cNvPr>
          <p:cNvSpPr/>
          <p:nvPr userDrawn="1"/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rgbClr val="F898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224407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70788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4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4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8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Pl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rgbClr val="7F35AB"/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0000">
                <a:srgbClr val="7F35AB"/>
              </a:gs>
              <a:gs pos="95000">
                <a:schemeClr val="bg1"/>
              </a:gs>
              <a:gs pos="74000">
                <a:schemeClr val="bg1">
                  <a:alpha val="79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2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062DFBC-6461-46E5-9A65-C2BA6B55FAA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067657A-03A1-4F4F-AD0D-A5B15521E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3F0FBFF-D44D-482A-B547-D551EA5D3C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9A9535C7-EA42-4FC0-BF2F-9F86B58ECC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775250D-8931-4334-BAE4-BDDB069541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46FFD602-6135-4BEE-BB2A-C867FBE1F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4A9D646-E9F0-4A52-BD9E-F04121BF45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919FBF8-B563-4387-B270-79EB182CF7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B407C40-A805-4838-8B00-1B2AAC94FDCD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7491" y="-1003602"/>
            <a:ext cx="3505682" cy="1067314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7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3830" y="1674737"/>
            <a:ext cx="970552" cy="6485190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24000">
                <a:schemeClr val="accent3"/>
              </a:gs>
              <a:gs pos="80511">
                <a:schemeClr val="bg1">
                  <a:alpha val="76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4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B4BC3A27-8DAD-4476-9725-CF11880123D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4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F4685D-9D09-447C-9352-68EBB79D3FB6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64000"/>
                </a:schemeClr>
              </a:gs>
              <a:gs pos="83000">
                <a:schemeClr val="accent1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91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Photo – Plu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46FCD12-70AD-43E4-97A5-E350476D993C}"/>
              </a:ext>
            </a:extLst>
          </p:cNvPr>
          <p:cNvSpPr/>
          <p:nvPr userDrawn="1"/>
        </p:nvSpPr>
        <p:spPr>
          <a:xfrm rot="10800000">
            <a:off x="-1" y="-1"/>
            <a:ext cx="10873127" cy="6868836"/>
          </a:xfrm>
          <a:custGeom>
            <a:avLst/>
            <a:gdLst>
              <a:gd name="connsiteX0" fmla="*/ 10873127 w 10873127"/>
              <a:gd name="connsiteY0" fmla="*/ 6868836 h 6868836"/>
              <a:gd name="connsiteX1" fmla="*/ 0 w 10873127"/>
              <a:gd name="connsiteY1" fmla="*/ 6868836 h 6868836"/>
              <a:gd name="connsiteX2" fmla="*/ 6863947 w 10873127"/>
              <a:gd name="connsiteY2" fmla="*/ 0 h 6868836"/>
              <a:gd name="connsiteX3" fmla="*/ 10873127 w 10873127"/>
              <a:gd name="connsiteY3" fmla="*/ 0 h 6868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73127" h="6868836">
                <a:moveTo>
                  <a:pt x="10873127" y="6868836"/>
                </a:moveTo>
                <a:lnTo>
                  <a:pt x="0" y="6868836"/>
                </a:lnTo>
                <a:lnTo>
                  <a:pt x="6863947" y="0"/>
                </a:lnTo>
                <a:lnTo>
                  <a:pt x="1087312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0EECB4-F8FF-42F6-B913-97C4F2956537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43E06-9EDE-42AB-954B-24AD2E0EDE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727B63B-9DDF-4464-B305-91E2F1F53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BE99358C-EF1D-4887-8E23-C6B6EFECC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AB115210-A643-4048-8CE2-AE858AA6D28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DADAB024-3024-4445-96A4-008D5EBB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C49FA45-007B-4A99-BFB8-737C3A292B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AD6968C-6030-4061-9BA9-3E345BE07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267F80E-E3AF-43A3-AA96-C701371ACCD5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1B9CF672-C886-4A4A-B8C7-6054BDA7C6F8}"/>
              </a:ext>
            </a:extLst>
          </p:cNvPr>
          <p:cNvSpPr/>
          <p:nvPr userDrawn="1"/>
        </p:nvSpPr>
        <p:spPr>
          <a:xfrm>
            <a:off x="8943276" y="3622876"/>
            <a:ext cx="3251263" cy="3253579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79CBF5F-64CA-43B4-BB06-18EC3F20B58A}"/>
              </a:ext>
            </a:extLst>
          </p:cNvPr>
          <p:cNvSpPr/>
          <p:nvPr userDrawn="1"/>
        </p:nvSpPr>
        <p:spPr>
          <a:xfrm rot="2700000">
            <a:off x="9037252" y="3334944"/>
            <a:ext cx="970552" cy="4540137"/>
          </a:xfrm>
          <a:custGeom>
            <a:avLst/>
            <a:gdLst>
              <a:gd name="connsiteX0" fmla="*/ 1 w 970552"/>
              <a:gd name="connsiteY0" fmla="*/ 970551 h 4540137"/>
              <a:gd name="connsiteX1" fmla="*/ 970552 w 970552"/>
              <a:gd name="connsiteY1" fmla="*/ 0 h 4540137"/>
              <a:gd name="connsiteX2" fmla="*/ 970552 w 970552"/>
              <a:gd name="connsiteY2" fmla="*/ 3569585 h 4540137"/>
              <a:gd name="connsiteX3" fmla="*/ 0 w 970552"/>
              <a:gd name="connsiteY3" fmla="*/ 4540137 h 4540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4540137">
                <a:moveTo>
                  <a:pt x="1" y="970551"/>
                </a:moveTo>
                <a:lnTo>
                  <a:pt x="970552" y="0"/>
                </a:lnTo>
                <a:lnTo>
                  <a:pt x="970552" y="3569585"/>
                </a:lnTo>
                <a:lnTo>
                  <a:pt x="0" y="4540137"/>
                </a:lnTo>
                <a:close/>
              </a:path>
            </a:pathLst>
          </a:custGeom>
          <a:gradFill>
            <a:gsLst>
              <a:gs pos="24000">
                <a:srgbClr val="7F35AB">
                  <a:alpha val="57000"/>
                </a:srgbClr>
              </a:gs>
              <a:gs pos="87000">
                <a:srgbClr val="264088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C21F4-620C-4207-A01D-C082619C707B}"/>
              </a:ext>
            </a:extLst>
          </p:cNvPr>
          <p:cNvSpPr txBox="1"/>
          <p:nvPr userDrawn="1"/>
        </p:nvSpPr>
        <p:spPr bwMode="white">
          <a:xfrm>
            <a:off x="11490941" y="6388099"/>
            <a:ext cx="437990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389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68450DCA-9700-4C93-9CAA-A9FF31B0A6A3}"/>
              </a:ext>
            </a:extLst>
          </p:cNvPr>
          <p:cNvPicPr>
            <a:picLocks noChangeAspect="1"/>
          </p:cNvPicPr>
          <p:nvPr userDrawn="1"/>
        </p:nvPicPr>
        <p:blipFill>
          <a:blip r:embed="rId50">
            <a:extLst>
              <a:ext uri="{96DAC541-7B7A-43D3-8B79-37D633B846F1}">
                <asvg:svgBlip xmlns:asvg="http://schemas.microsoft.com/office/drawing/2016/SVG/main" r:embed="rId51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85A9D7-B248-4F26-9897-A1C7A54FAF89}"/>
              </a:ext>
            </a:extLst>
          </p:cNvPr>
          <p:cNvGrpSpPr/>
          <p:nvPr userDrawn="1"/>
        </p:nvGrpSpPr>
        <p:grpSpPr>
          <a:xfrm>
            <a:off x="608012" y="6445106"/>
            <a:ext cx="1184397" cy="186690"/>
            <a:chOff x="863272" y="6563918"/>
            <a:chExt cx="861082" cy="135727"/>
          </a:xfrm>
          <a:solidFill>
            <a:schemeClr val="bg1"/>
          </a:solidFill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3813DC77-8C0C-44B4-AE3B-61F5A80140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95963" y="6569284"/>
              <a:ext cx="181812" cy="128783"/>
            </a:xfrm>
            <a:custGeom>
              <a:avLst/>
              <a:gdLst>
                <a:gd name="T0" fmla="*/ 52 w 243"/>
                <a:gd name="T1" fmla="*/ 159 h 170"/>
                <a:gd name="T2" fmla="*/ 2 w 243"/>
                <a:gd name="T3" fmla="*/ 19 h 170"/>
                <a:gd name="T4" fmla="*/ 0 w 243"/>
                <a:gd name="T5" fmla="*/ 12 h 170"/>
                <a:gd name="T6" fmla="*/ 13 w 243"/>
                <a:gd name="T7" fmla="*/ 0 h 170"/>
                <a:gd name="T8" fmla="*/ 25 w 243"/>
                <a:gd name="T9" fmla="*/ 11 h 170"/>
                <a:gd name="T10" fmla="*/ 67 w 243"/>
                <a:gd name="T11" fmla="*/ 131 h 170"/>
                <a:gd name="T12" fmla="*/ 109 w 243"/>
                <a:gd name="T13" fmla="*/ 10 h 170"/>
                <a:gd name="T14" fmla="*/ 121 w 243"/>
                <a:gd name="T15" fmla="*/ 0 h 170"/>
                <a:gd name="T16" fmla="*/ 122 w 243"/>
                <a:gd name="T17" fmla="*/ 0 h 170"/>
                <a:gd name="T18" fmla="*/ 135 w 243"/>
                <a:gd name="T19" fmla="*/ 10 h 170"/>
                <a:gd name="T20" fmla="*/ 177 w 243"/>
                <a:gd name="T21" fmla="*/ 131 h 170"/>
                <a:gd name="T22" fmla="*/ 219 w 243"/>
                <a:gd name="T23" fmla="*/ 10 h 170"/>
                <a:gd name="T24" fmla="*/ 231 w 243"/>
                <a:gd name="T25" fmla="*/ 0 h 170"/>
                <a:gd name="T26" fmla="*/ 243 w 243"/>
                <a:gd name="T27" fmla="*/ 12 h 170"/>
                <a:gd name="T28" fmla="*/ 241 w 243"/>
                <a:gd name="T29" fmla="*/ 19 h 170"/>
                <a:gd name="T30" fmla="*/ 191 w 243"/>
                <a:gd name="T31" fmla="*/ 159 h 170"/>
                <a:gd name="T32" fmla="*/ 177 w 243"/>
                <a:gd name="T33" fmla="*/ 170 h 170"/>
                <a:gd name="T34" fmla="*/ 176 w 243"/>
                <a:gd name="T35" fmla="*/ 170 h 170"/>
                <a:gd name="T36" fmla="*/ 163 w 243"/>
                <a:gd name="T37" fmla="*/ 159 h 170"/>
                <a:gd name="T38" fmla="*/ 122 w 243"/>
                <a:gd name="T39" fmla="*/ 40 h 170"/>
                <a:gd name="T40" fmla="*/ 80 w 243"/>
                <a:gd name="T41" fmla="*/ 159 h 170"/>
                <a:gd name="T42" fmla="*/ 66 w 243"/>
                <a:gd name="T43" fmla="*/ 170 h 170"/>
                <a:gd name="T44" fmla="*/ 66 w 243"/>
                <a:gd name="T45" fmla="*/ 170 h 170"/>
                <a:gd name="T46" fmla="*/ 52 w 243"/>
                <a:gd name="T47" fmla="*/ 15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3" h="170">
                  <a:moveTo>
                    <a:pt x="52" y="159"/>
                  </a:moveTo>
                  <a:cubicBezTo>
                    <a:pt x="2" y="19"/>
                    <a:pt x="2" y="19"/>
                    <a:pt x="2" y="19"/>
                  </a:cubicBezTo>
                  <a:cubicBezTo>
                    <a:pt x="1" y="17"/>
                    <a:pt x="0" y="14"/>
                    <a:pt x="0" y="12"/>
                  </a:cubicBezTo>
                  <a:cubicBezTo>
                    <a:pt x="0" y="6"/>
                    <a:pt x="5" y="0"/>
                    <a:pt x="13" y="0"/>
                  </a:cubicBezTo>
                  <a:cubicBezTo>
                    <a:pt x="19" y="0"/>
                    <a:pt x="23" y="4"/>
                    <a:pt x="25" y="11"/>
                  </a:cubicBezTo>
                  <a:cubicBezTo>
                    <a:pt x="67" y="131"/>
                    <a:pt x="67" y="131"/>
                    <a:pt x="67" y="131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11" y="4"/>
                    <a:pt x="114" y="0"/>
                    <a:pt x="121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29" y="0"/>
                    <a:pt x="133" y="4"/>
                    <a:pt x="135" y="10"/>
                  </a:cubicBezTo>
                  <a:cubicBezTo>
                    <a:pt x="177" y="131"/>
                    <a:pt x="177" y="131"/>
                    <a:pt x="177" y="131"/>
                  </a:cubicBezTo>
                  <a:cubicBezTo>
                    <a:pt x="219" y="10"/>
                    <a:pt x="219" y="10"/>
                    <a:pt x="219" y="10"/>
                  </a:cubicBezTo>
                  <a:cubicBezTo>
                    <a:pt x="221" y="5"/>
                    <a:pt x="224" y="0"/>
                    <a:pt x="231" y="0"/>
                  </a:cubicBezTo>
                  <a:cubicBezTo>
                    <a:pt x="238" y="0"/>
                    <a:pt x="243" y="6"/>
                    <a:pt x="243" y="12"/>
                  </a:cubicBezTo>
                  <a:cubicBezTo>
                    <a:pt x="243" y="14"/>
                    <a:pt x="242" y="17"/>
                    <a:pt x="241" y="19"/>
                  </a:cubicBezTo>
                  <a:cubicBezTo>
                    <a:pt x="191" y="159"/>
                    <a:pt x="191" y="159"/>
                    <a:pt x="191" y="159"/>
                  </a:cubicBezTo>
                  <a:cubicBezTo>
                    <a:pt x="188" y="166"/>
                    <a:pt x="183" y="170"/>
                    <a:pt x="177" y="170"/>
                  </a:cubicBezTo>
                  <a:cubicBezTo>
                    <a:pt x="176" y="170"/>
                    <a:pt x="176" y="170"/>
                    <a:pt x="176" y="170"/>
                  </a:cubicBezTo>
                  <a:cubicBezTo>
                    <a:pt x="170" y="170"/>
                    <a:pt x="165" y="166"/>
                    <a:pt x="163" y="159"/>
                  </a:cubicBezTo>
                  <a:cubicBezTo>
                    <a:pt x="122" y="40"/>
                    <a:pt x="122" y="40"/>
                    <a:pt x="122" y="40"/>
                  </a:cubicBezTo>
                  <a:cubicBezTo>
                    <a:pt x="80" y="159"/>
                    <a:pt x="80" y="159"/>
                    <a:pt x="80" y="159"/>
                  </a:cubicBezTo>
                  <a:cubicBezTo>
                    <a:pt x="78" y="166"/>
                    <a:pt x="73" y="170"/>
                    <a:pt x="66" y="170"/>
                  </a:cubicBezTo>
                  <a:cubicBezTo>
                    <a:pt x="66" y="170"/>
                    <a:pt x="66" y="170"/>
                    <a:pt x="66" y="170"/>
                  </a:cubicBezTo>
                  <a:cubicBezTo>
                    <a:pt x="60" y="170"/>
                    <a:pt x="55" y="166"/>
                    <a:pt x="52" y="159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4D7DC1A2-819A-4366-8BE9-387CC0009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09084" y="6569284"/>
              <a:ext cx="70389" cy="128783"/>
            </a:xfrm>
            <a:custGeom>
              <a:avLst/>
              <a:gdLst>
                <a:gd name="T0" fmla="*/ 0 w 94"/>
                <a:gd name="T1" fmla="*/ 13 h 170"/>
                <a:gd name="T2" fmla="*/ 12 w 94"/>
                <a:gd name="T3" fmla="*/ 0 h 170"/>
                <a:gd name="T4" fmla="*/ 24 w 94"/>
                <a:gd name="T5" fmla="*/ 13 h 170"/>
                <a:gd name="T6" fmla="*/ 24 w 94"/>
                <a:gd name="T7" fmla="*/ 41 h 170"/>
                <a:gd name="T8" fmla="*/ 82 w 94"/>
                <a:gd name="T9" fmla="*/ 0 h 170"/>
                <a:gd name="T10" fmla="*/ 94 w 94"/>
                <a:gd name="T11" fmla="*/ 13 h 170"/>
                <a:gd name="T12" fmla="*/ 83 w 94"/>
                <a:gd name="T13" fmla="*/ 25 h 170"/>
                <a:gd name="T14" fmla="*/ 24 w 94"/>
                <a:gd name="T15" fmla="*/ 101 h 170"/>
                <a:gd name="T16" fmla="*/ 24 w 94"/>
                <a:gd name="T17" fmla="*/ 157 h 170"/>
                <a:gd name="T18" fmla="*/ 12 w 94"/>
                <a:gd name="T19" fmla="*/ 170 h 170"/>
                <a:gd name="T20" fmla="*/ 0 w 94"/>
                <a:gd name="T21" fmla="*/ 157 h 170"/>
                <a:gd name="T22" fmla="*/ 0 w 94"/>
                <a:gd name="T23" fmla="*/ 1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4" h="170">
                  <a:moveTo>
                    <a:pt x="0" y="13"/>
                  </a:moveTo>
                  <a:cubicBezTo>
                    <a:pt x="0" y="6"/>
                    <a:pt x="5" y="0"/>
                    <a:pt x="12" y="0"/>
                  </a:cubicBezTo>
                  <a:cubicBezTo>
                    <a:pt x="19" y="0"/>
                    <a:pt x="24" y="5"/>
                    <a:pt x="24" y="13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37" y="13"/>
                    <a:pt x="64" y="0"/>
                    <a:pt x="82" y="0"/>
                  </a:cubicBezTo>
                  <a:cubicBezTo>
                    <a:pt x="89" y="0"/>
                    <a:pt x="94" y="6"/>
                    <a:pt x="94" y="13"/>
                  </a:cubicBezTo>
                  <a:cubicBezTo>
                    <a:pt x="94" y="20"/>
                    <a:pt x="89" y="24"/>
                    <a:pt x="83" y="25"/>
                  </a:cubicBezTo>
                  <a:cubicBezTo>
                    <a:pt x="51" y="29"/>
                    <a:pt x="24" y="53"/>
                    <a:pt x="24" y="101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64"/>
                    <a:pt x="19" y="170"/>
                    <a:pt x="12" y="170"/>
                  </a:cubicBezTo>
                  <a:cubicBezTo>
                    <a:pt x="5" y="170"/>
                    <a:pt x="0" y="164"/>
                    <a:pt x="0" y="157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0373EF47-4DA1-4EF4-AE4F-54BCB38FC2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577894" y="6569284"/>
              <a:ext cx="115211" cy="130361"/>
            </a:xfrm>
            <a:custGeom>
              <a:avLst/>
              <a:gdLst>
                <a:gd name="T0" fmla="*/ 129 w 154"/>
                <a:gd name="T1" fmla="*/ 76 h 172"/>
                <a:gd name="T2" fmla="*/ 77 w 154"/>
                <a:gd name="T3" fmla="*/ 21 h 172"/>
                <a:gd name="T4" fmla="*/ 25 w 154"/>
                <a:gd name="T5" fmla="*/ 76 h 172"/>
                <a:gd name="T6" fmla="*/ 129 w 154"/>
                <a:gd name="T7" fmla="*/ 76 h 172"/>
                <a:gd name="T8" fmla="*/ 81 w 154"/>
                <a:gd name="T9" fmla="*/ 172 h 172"/>
                <a:gd name="T10" fmla="*/ 0 w 154"/>
                <a:gd name="T11" fmla="*/ 86 h 172"/>
                <a:gd name="T12" fmla="*/ 0 w 154"/>
                <a:gd name="T13" fmla="*/ 85 h 172"/>
                <a:gd name="T14" fmla="*/ 78 w 154"/>
                <a:gd name="T15" fmla="*/ 0 h 172"/>
                <a:gd name="T16" fmla="*/ 154 w 154"/>
                <a:gd name="T17" fmla="*/ 83 h 172"/>
                <a:gd name="T18" fmla="*/ 142 w 154"/>
                <a:gd name="T19" fmla="*/ 95 h 172"/>
                <a:gd name="T20" fmla="*/ 25 w 154"/>
                <a:gd name="T21" fmla="*/ 95 h 172"/>
                <a:gd name="T22" fmla="*/ 82 w 154"/>
                <a:gd name="T23" fmla="*/ 150 h 172"/>
                <a:gd name="T24" fmla="*/ 129 w 154"/>
                <a:gd name="T25" fmla="*/ 131 h 172"/>
                <a:gd name="T26" fmla="*/ 136 w 154"/>
                <a:gd name="T27" fmla="*/ 128 h 172"/>
                <a:gd name="T28" fmla="*/ 146 w 154"/>
                <a:gd name="T29" fmla="*/ 139 h 172"/>
                <a:gd name="T30" fmla="*/ 142 w 154"/>
                <a:gd name="T31" fmla="*/ 147 h 172"/>
                <a:gd name="T32" fmla="*/ 81 w 154"/>
                <a:gd name="T33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4" h="172">
                  <a:moveTo>
                    <a:pt x="129" y="76"/>
                  </a:moveTo>
                  <a:cubicBezTo>
                    <a:pt x="127" y="47"/>
                    <a:pt x="110" y="21"/>
                    <a:pt x="77" y="21"/>
                  </a:cubicBezTo>
                  <a:cubicBezTo>
                    <a:pt x="49" y="21"/>
                    <a:pt x="28" y="44"/>
                    <a:pt x="25" y="76"/>
                  </a:cubicBezTo>
                  <a:lnTo>
                    <a:pt x="129" y="76"/>
                  </a:lnTo>
                  <a:close/>
                  <a:moveTo>
                    <a:pt x="81" y="172"/>
                  </a:moveTo>
                  <a:cubicBezTo>
                    <a:pt x="36" y="172"/>
                    <a:pt x="0" y="137"/>
                    <a:pt x="0" y="8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8"/>
                    <a:pt x="33" y="0"/>
                    <a:pt x="78" y="0"/>
                  </a:cubicBezTo>
                  <a:cubicBezTo>
                    <a:pt x="126" y="0"/>
                    <a:pt x="154" y="40"/>
                    <a:pt x="154" y="83"/>
                  </a:cubicBezTo>
                  <a:cubicBezTo>
                    <a:pt x="154" y="90"/>
                    <a:pt x="148" y="95"/>
                    <a:pt x="142" y="95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28" y="130"/>
                    <a:pt x="53" y="150"/>
                    <a:pt x="82" y="150"/>
                  </a:cubicBezTo>
                  <a:cubicBezTo>
                    <a:pt x="102" y="150"/>
                    <a:pt x="117" y="142"/>
                    <a:pt x="129" y="131"/>
                  </a:cubicBezTo>
                  <a:cubicBezTo>
                    <a:pt x="131" y="130"/>
                    <a:pt x="133" y="128"/>
                    <a:pt x="136" y="128"/>
                  </a:cubicBezTo>
                  <a:cubicBezTo>
                    <a:pt x="142" y="128"/>
                    <a:pt x="146" y="133"/>
                    <a:pt x="146" y="139"/>
                  </a:cubicBezTo>
                  <a:cubicBezTo>
                    <a:pt x="146" y="142"/>
                    <a:pt x="145" y="145"/>
                    <a:pt x="142" y="147"/>
                  </a:cubicBezTo>
                  <a:cubicBezTo>
                    <a:pt x="127" y="162"/>
                    <a:pt x="109" y="172"/>
                    <a:pt x="81" y="172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ABC15050-D5E4-4FBD-806D-1CEC1AF606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77775" y="6569284"/>
              <a:ext cx="108898" cy="130361"/>
            </a:xfrm>
            <a:custGeom>
              <a:avLst/>
              <a:gdLst>
                <a:gd name="T0" fmla="*/ 122 w 146"/>
                <a:gd name="T1" fmla="*/ 107 h 172"/>
                <a:gd name="T2" fmla="*/ 122 w 146"/>
                <a:gd name="T3" fmla="*/ 91 h 172"/>
                <a:gd name="T4" fmla="*/ 74 w 146"/>
                <a:gd name="T5" fmla="*/ 84 h 172"/>
                <a:gd name="T6" fmla="*/ 25 w 146"/>
                <a:gd name="T7" fmla="*/ 118 h 172"/>
                <a:gd name="T8" fmla="*/ 25 w 146"/>
                <a:gd name="T9" fmla="*/ 119 h 172"/>
                <a:gd name="T10" fmla="*/ 67 w 146"/>
                <a:gd name="T11" fmla="*/ 152 h 172"/>
                <a:gd name="T12" fmla="*/ 122 w 146"/>
                <a:gd name="T13" fmla="*/ 107 h 172"/>
                <a:gd name="T14" fmla="*/ 0 w 146"/>
                <a:gd name="T15" fmla="*/ 120 h 172"/>
                <a:gd name="T16" fmla="*/ 0 w 146"/>
                <a:gd name="T17" fmla="*/ 119 h 172"/>
                <a:gd name="T18" fmla="*/ 71 w 146"/>
                <a:gd name="T19" fmla="*/ 66 h 172"/>
                <a:gd name="T20" fmla="*/ 122 w 146"/>
                <a:gd name="T21" fmla="*/ 73 h 172"/>
                <a:gd name="T22" fmla="*/ 122 w 146"/>
                <a:gd name="T23" fmla="*/ 67 h 172"/>
                <a:gd name="T24" fmla="*/ 73 w 146"/>
                <a:gd name="T25" fmla="*/ 22 h 172"/>
                <a:gd name="T26" fmla="*/ 34 w 146"/>
                <a:gd name="T27" fmla="*/ 30 h 172"/>
                <a:gd name="T28" fmla="*/ 30 w 146"/>
                <a:gd name="T29" fmla="*/ 31 h 172"/>
                <a:gd name="T30" fmla="*/ 19 w 146"/>
                <a:gd name="T31" fmla="*/ 20 h 172"/>
                <a:gd name="T32" fmla="*/ 26 w 146"/>
                <a:gd name="T33" fmla="*/ 10 h 172"/>
                <a:gd name="T34" fmla="*/ 75 w 146"/>
                <a:gd name="T35" fmla="*/ 0 h 172"/>
                <a:gd name="T36" fmla="*/ 129 w 146"/>
                <a:gd name="T37" fmla="*/ 19 h 172"/>
                <a:gd name="T38" fmla="*/ 146 w 146"/>
                <a:gd name="T39" fmla="*/ 67 h 172"/>
                <a:gd name="T40" fmla="*/ 146 w 146"/>
                <a:gd name="T41" fmla="*/ 158 h 172"/>
                <a:gd name="T42" fmla="*/ 134 w 146"/>
                <a:gd name="T43" fmla="*/ 170 h 172"/>
                <a:gd name="T44" fmla="*/ 122 w 146"/>
                <a:gd name="T45" fmla="*/ 159 h 172"/>
                <a:gd name="T46" fmla="*/ 122 w 146"/>
                <a:gd name="T47" fmla="*/ 143 h 172"/>
                <a:gd name="T48" fmla="*/ 62 w 146"/>
                <a:gd name="T49" fmla="*/ 172 h 172"/>
                <a:gd name="T50" fmla="*/ 0 w 146"/>
                <a:gd name="T51" fmla="*/ 12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6" h="172">
                  <a:moveTo>
                    <a:pt x="122" y="107"/>
                  </a:moveTo>
                  <a:cubicBezTo>
                    <a:pt x="122" y="91"/>
                    <a:pt x="122" y="91"/>
                    <a:pt x="122" y="91"/>
                  </a:cubicBezTo>
                  <a:cubicBezTo>
                    <a:pt x="110" y="88"/>
                    <a:pt x="94" y="84"/>
                    <a:pt x="74" y="84"/>
                  </a:cubicBezTo>
                  <a:cubicBezTo>
                    <a:pt x="43" y="84"/>
                    <a:pt x="25" y="98"/>
                    <a:pt x="25" y="118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25" y="140"/>
                    <a:pt x="45" y="152"/>
                    <a:pt x="67" y="152"/>
                  </a:cubicBezTo>
                  <a:cubicBezTo>
                    <a:pt x="97" y="152"/>
                    <a:pt x="122" y="133"/>
                    <a:pt x="122" y="107"/>
                  </a:cubicBezTo>
                  <a:moveTo>
                    <a:pt x="0" y="120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85"/>
                    <a:pt x="29" y="66"/>
                    <a:pt x="71" y="66"/>
                  </a:cubicBezTo>
                  <a:cubicBezTo>
                    <a:pt x="92" y="66"/>
                    <a:pt x="107" y="69"/>
                    <a:pt x="122" y="73"/>
                  </a:cubicBezTo>
                  <a:cubicBezTo>
                    <a:pt x="122" y="67"/>
                    <a:pt x="122" y="67"/>
                    <a:pt x="122" y="67"/>
                  </a:cubicBezTo>
                  <a:cubicBezTo>
                    <a:pt x="122" y="37"/>
                    <a:pt x="104" y="22"/>
                    <a:pt x="73" y="22"/>
                  </a:cubicBezTo>
                  <a:cubicBezTo>
                    <a:pt x="56" y="22"/>
                    <a:pt x="46" y="24"/>
                    <a:pt x="34" y="30"/>
                  </a:cubicBezTo>
                  <a:cubicBezTo>
                    <a:pt x="33" y="30"/>
                    <a:pt x="31" y="31"/>
                    <a:pt x="30" y="31"/>
                  </a:cubicBezTo>
                  <a:cubicBezTo>
                    <a:pt x="24" y="31"/>
                    <a:pt x="19" y="26"/>
                    <a:pt x="19" y="20"/>
                  </a:cubicBezTo>
                  <a:cubicBezTo>
                    <a:pt x="19" y="15"/>
                    <a:pt x="21" y="12"/>
                    <a:pt x="26" y="10"/>
                  </a:cubicBezTo>
                  <a:cubicBezTo>
                    <a:pt x="42" y="3"/>
                    <a:pt x="54" y="0"/>
                    <a:pt x="75" y="0"/>
                  </a:cubicBezTo>
                  <a:cubicBezTo>
                    <a:pt x="99" y="0"/>
                    <a:pt x="117" y="6"/>
                    <a:pt x="129" y="19"/>
                  </a:cubicBezTo>
                  <a:cubicBezTo>
                    <a:pt x="140" y="30"/>
                    <a:pt x="146" y="46"/>
                    <a:pt x="146" y="67"/>
                  </a:cubicBezTo>
                  <a:cubicBezTo>
                    <a:pt x="146" y="158"/>
                    <a:pt x="146" y="158"/>
                    <a:pt x="146" y="158"/>
                  </a:cubicBezTo>
                  <a:cubicBezTo>
                    <a:pt x="146" y="165"/>
                    <a:pt x="141" y="170"/>
                    <a:pt x="134" y="170"/>
                  </a:cubicBezTo>
                  <a:cubicBezTo>
                    <a:pt x="127" y="170"/>
                    <a:pt x="122" y="165"/>
                    <a:pt x="122" y="159"/>
                  </a:cubicBezTo>
                  <a:cubicBezTo>
                    <a:pt x="122" y="143"/>
                    <a:pt x="122" y="143"/>
                    <a:pt x="122" y="143"/>
                  </a:cubicBezTo>
                  <a:cubicBezTo>
                    <a:pt x="111" y="158"/>
                    <a:pt x="91" y="172"/>
                    <a:pt x="62" y="172"/>
                  </a:cubicBezTo>
                  <a:cubicBezTo>
                    <a:pt x="32" y="172"/>
                    <a:pt x="0" y="154"/>
                    <a:pt x="0" y="120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953BA047-B60F-46CD-AFCB-49101F4D74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3272" y="6563918"/>
              <a:ext cx="325115" cy="135727"/>
            </a:xfrm>
            <a:custGeom>
              <a:avLst/>
              <a:gdLst>
                <a:gd name="T0" fmla="*/ 49 w 435"/>
                <a:gd name="T1" fmla="*/ 18 h 179"/>
                <a:gd name="T2" fmla="*/ 17 w 435"/>
                <a:gd name="T3" fmla="*/ 6 h 179"/>
                <a:gd name="T4" fmla="*/ 6 w 435"/>
                <a:gd name="T5" fmla="*/ 37 h 179"/>
                <a:gd name="T6" fmla="*/ 58 w 435"/>
                <a:gd name="T7" fmla="*/ 152 h 179"/>
                <a:gd name="T8" fmla="*/ 92 w 435"/>
                <a:gd name="T9" fmla="*/ 179 h 179"/>
                <a:gd name="T10" fmla="*/ 125 w 435"/>
                <a:gd name="T11" fmla="*/ 152 h 179"/>
                <a:gd name="T12" fmla="*/ 171 w 435"/>
                <a:gd name="T13" fmla="*/ 51 h 179"/>
                <a:gd name="T14" fmla="*/ 178 w 435"/>
                <a:gd name="T15" fmla="*/ 46 h 179"/>
                <a:gd name="T16" fmla="*/ 185 w 435"/>
                <a:gd name="T17" fmla="*/ 54 h 179"/>
                <a:gd name="T18" fmla="*/ 185 w 435"/>
                <a:gd name="T19" fmla="*/ 151 h 179"/>
                <a:gd name="T20" fmla="*/ 209 w 435"/>
                <a:gd name="T21" fmla="*/ 179 h 179"/>
                <a:gd name="T22" fmla="*/ 234 w 435"/>
                <a:gd name="T23" fmla="*/ 151 h 179"/>
                <a:gd name="T24" fmla="*/ 234 w 435"/>
                <a:gd name="T25" fmla="*/ 72 h 179"/>
                <a:gd name="T26" fmla="*/ 260 w 435"/>
                <a:gd name="T27" fmla="*/ 46 h 179"/>
                <a:gd name="T28" fmla="*/ 285 w 435"/>
                <a:gd name="T29" fmla="*/ 72 h 179"/>
                <a:gd name="T30" fmla="*/ 285 w 435"/>
                <a:gd name="T31" fmla="*/ 151 h 179"/>
                <a:gd name="T32" fmla="*/ 310 w 435"/>
                <a:gd name="T33" fmla="*/ 179 h 179"/>
                <a:gd name="T34" fmla="*/ 334 w 435"/>
                <a:gd name="T35" fmla="*/ 151 h 179"/>
                <a:gd name="T36" fmla="*/ 334 w 435"/>
                <a:gd name="T37" fmla="*/ 72 h 179"/>
                <a:gd name="T38" fmla="*/ 360 w 435"/>
                <a:gd name="T39" fmla="*/ 46 h 179"/>
                <a:gd name="T40" fmla="*/ 385 w 435"/>
                <a:gd name="T41" fmla="*/ 72 h 179"/>
                <a:gd name="T42" fmla="*/ 385 w 435"/>
                <a:gd name="T43" fmla="*/ 151 h 179"/>
                <a:gd name="T44" fmla="*/ 410 w 435"/>
                <a:gd name="T45" fmla="*/ 179 h 179"/>
                <a:gd name="T46" fmla="*/ 435 w 435"/>
                <a:gd name="T47" fmla="*/ 151 h 179"/>
                <a:gd name="T48" fmla="*/ 435 w 435"/>
                <a:gd name="T49" fmla="*/ 61 h 179"/>
                <a:gd name="T50" fmla="*/ 375 w 435"/>
                <a:gd name="T51" fmla="*/ 4 h 179"/>
                <a:gd name="T52" fmla="*/ 323 w 435"/>
                <a:gd name="T53" fmla="*/ 26 h 179"/>
                <a:gd name="T54" fmla="*/ 272 w 435"/>
                <a:gd name="T55" fmla="*/ 4 h 179"/>
                <a:gd name="T56" fmla="*/ 223 w 435"/>
                <a:gd name="T57" fmla="*/ 26 h 179"/>
                <a:gd name="T58" fmla="*/ 178 w 435"/>
                <a:gd name="T59" fmla="*/ 4 h 179"/>
                <a:gd name="T60" fmla="*/ 125 w 435"/>
                <a:gd name="T61" fmla="*/ 40 h 179"/>
                <a:gd name="T62" fmla="*/ 92 w 435"/>
                <a:gd name="T63" fmla="*/ 119 h 179"/>
                <a:gd name="T64" fmla="*/ 49 w 435"/>
                <a:gd name="T65" fmla="*/ 1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5" h="179">
                  <a:moveTo>
                    <a:pt x="49" y="18"/>
                  </a:moveTo>
                  <a:cubicBezTo>
                    <a:pt x="43" y="6"/>
                    <a:pt x="30" y="0"/>
                    <a:pt x="17" y="6"/>
                  </a:cubicBezTo>
                  <a:cubicBezTo>
                    <a:pt x="5" y="12"/>
                    <a:pt x="0" y="25"/>
                    <a:pt x="6" y="37"/>
                  </a:cubicBezTo>
                  <a:cubicBezTo>
                    <a:pt x="58" y="152"/>
                    <a:pt x="58" y="152"/>
                    <a:pt x="58" y="152"/>
                  </a:cubicBezTo>
                  <a:cubicBezTo>
                    <a:pt x="67" y="169"/>
                    <a:pt x="75" y="179"/>
                    <a:pt x="92" y="179"/>
                  </a:cubicBezTo>
                  <a:cubicBezTo>
                    <a:pt x="109" y="179"/>
                    <a:pt x="117" y="169"/>
                    <a:pt x="125" y="152"/>
                  </a:cubicBezTo>
                  <a:cubicBezTo>
                    <a:pt x="125" y="152"/>
                    <a:pt x="171" y="52"/>
                    <a:pt x="171" y="51"/>
                  </a:cubicBezTo>
                  <a:cubicBezTo>
                    <a:pt x="172" y="50"/>
                    <a:pt x="173" y="46"/>
                    <a:pt x="178" y="46"/>
                  </a:cubicBezTo>
                  <a:cubicBezTo>
                    <a:pt x="182" y="47"/>
                    <a:pt x="185" y="50"/>
                    <a:pt x="185" y="54"/>
                  </a:cubicBezTo>
                  <a:cubicBezTo>
                    <a:pt x="185" y="151"/>
                    <a:pt x="185" y="151"/>
                    <a:pt x="185" y="151"/>
                  </a:cubicBezTo>
                  <a:cubicBezTo>
                    <a:pt x="185" y="166"/>
                    <a:pt x="193" y="179"/>
                    <a:pt x="209" y="179"/>
                  </a:cubicBezTo>
                  <a:cubicBezTo>
                    <a:pt x="225" y="179"/>
                    <a:pt x="234" y="166"/>
                    <a:pt x="234" y="151"/>
                  </a:cubicBezTo>
                  <a:cubicBezTo>
                    <a:pt x="234" y="72"/>
                    <a:pt x="234" y="72"/>
                    <a:pt x="234" y="72"/>
                  </a:cubicBezTo>
                  <a:cubicBezTo>
                    <a:pt x="234" y="56"/>
                    <a:pt x="245" y="46"/>
                    <a:pt x="260" y="46"/>
                  </a:cubicBezTo>
                  <a:cubicBezTo>
                    <a:pt x="275" y="46"/>
                    <a:pt x="285" y="57"/>
                    <a:pt x="285" y="72"/>
                  </a:cubicBezTo>
                  <a:cubicBezTo>
                    <a:pt x="285" y="151"/>
                    <a:pt x="285" y="151"/>
                    <a:pt x="285" y="151"/>
                  </a:cubicBezTo>
                  <a:cubicBezTo>
                    <a:pt x="285" y="166"/>
                    <a:pt x="294" y="179"/>
                    <a:pt x="310" y="179"/>
                  </a:cubicBezTo>
                  <a:cubicBezTo>
                    <a:pt x="326" y="179"/>
                    <a:pt x="334" y="166"/>
                    <a:pt x="334" y="151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56"/>
                    <a:pt x="345" y="46"/>
                    <a:pt x="360" y="46"/>
                  </a:cubicBezTo>
                  <a:cubicBezTo>
                    <a:pt x="375" y="46"/>
                    <a:pt x="385" y="57"/>
                    <a:pt x="385" y="72"/>
                  </a:cubicBezTo>
                  <a:cubicBezTo>
                    <a:pt x="385" y="151"/>
                    <a:pt x="385" y="151"/>
                    <a:pt x="385" y="151"/>
                  </a:cubicBezTo>
                  <a:cubicBezTo>
                    <a:pt x="385" y="166"/>
                    <a:pt x="394" y="179"/>
                    <a:pt x="410" y="179"/>
                  </a:cubicBezTo>
                  <a:cubicBezTo>
                    <a:pt x="426" y="179"/>
                    <a:pt x="435" y="166"/>
                    <a:pt x="435" y="151"/>
                  </a:cubicBezTo>
                  <a:cubicBezTo>
                    <a:pt x="435" y="61"/>
                    <a:pt x="435" y="61"/>
                    <a:pt x="435" y="61"/>
                  </a:cubicBezTo>
                  <a:cubicBezTo>
                    <a:pt x="435" y="27"/>
                    <a:pt x="408" y="4"/>
                    <a:pt x="375" y="4"/>
                  </a:cubicBezTo>
                  <a:cubicBezTo>
                    <a:pt x="343" y="4"/>
                    <a:pt x="323" y="26"/>
                    <a:pt x="323" y="26"/>
                  </a:cubicBezTo>
                  <a:cubicBezTo>
                    <a:pt x="312" y="12"/>
                    <a:pt x="297" y="4"/>
                    <a:pt x="272" y="4"/>
                  </a:cubicBezTo>
                  <a:cubicBezTo>
                    <a:pt x="246" y="4"/>
                    <a:pt x="223" y="26"/>
                    <a:pt x="223" y="26"/>
                  </a:cubicBezTo>
                  <a:cubicBezTo>
                    <a:pt x="212" y="12"/>
                    <a:pt x="194" y="4"/>
                    <a:pt x="178" y="4"/>
                  </a:cubicBezTo>
                  <a:cubicBezTo>
                    <a:pt x="155" y="4"/>
                    <a:pt x="136" y="14"/>
                    <a:pt x="125" y="40"/>
                  </a:cubicBezTo>
                  <a:cubicBezTo>
                    <a:pt x="92" y="119"/>
                    <a:pt x="92" y="119"/>
                    <a:pt x="92" y="119"/>
                  </a:cubicBezTo>
                  <a:lnTo>
                    <a:pt x="49" y="18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E5E07D7E-E36B-4549-9FB3-3BA1E22594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94683" y="6569284"/>
              <a:ext cx="29671" cy="31249"/>
            </a:xfrm>
            <a:custGeom>
              <a:avLst/>
              <a:gdLst>
                <a:gd name="T0" fmla="*/ 37 w 40"/>
                <a:gd name="T1" fmla="*/ 20 h 41"/>
                <a:gd name="T2" fmla="*/ 37 w 40"/>
                <a:gd name="T3" fmla="*/ 20 h 41"/>
                <a:gd name="T4" fmla="*/ 20 w 40"/>
                <a:gd name="T5" fmla="*/ 4 h 41"/>
                <a:gd name="T6" fmla="*/ 3 w 40"/>
                <a:gd name="T7" fmla="*/ 20 h 41"/>
                <a:gd name="T8" fmla="*/ 3 w 40"/>
                <a:gd name="T9" fmla="*/ 21 h 41"/>
                <a:gd name="T10" fmla="*/ 20 w 40"/>
                <a:gd name="T11" fmla="*/ 37 h 41"/>
                <a:gd name="T12" fmla="*/ 37 w 40"/>
                <a:gd name="T13" fmla="*/ 20 h 41"/>
                <a:gd name="T14" fmla="*/ 0 w 40"/>
                <a:gd name="T15" fmla="*/ 21 h 41"/>
                <a:gd name="T16" fmla="*/ 0 w 40"/>
                <a:gd name="T17" fmla="*/ 20 h 41"/>
                <a:gd name="T18" fmla="*/ 20 w 40"/>
                <a:gd name="T19" fmla="*/ 0 h 41"/>
                <a:gd name="T20" fmla="*/ 40 w 40"/>
                <a:gd name="T21" fmla="*/ 20 h 41"/>
                <a:gd name="T22" fmla="*/ 40 w 40"/>
                <a:gd name="T23" fmla="*/ 20 h 41"/>
                <a:gd name="T24" fmla="*/ 20 w 40"/>
                <a:gd name="T25" fmla="*/ 41 h 41"/>
                <a:gd name="T26" fmla="*/ 0 w 40"/>
                <a:gd name="T27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41">
                  <a:moveTo>
                    <a:pt x="37" y="20"/>
                  </a:moveTo>
                  <a:cubicBezTo>
                    <a:pt x="37" y="20"/>
                    <a:pt x="37" y="20"/>
                    <a:pt x="37" y="20"/>
                  </a:cubicBezTo>
                  <a:cubicBezTo>
                    <a:pt x="37" y="11"/>
                    <a:pt x="29" y="4"/>
                    <a:pt x="20" y="4"/>
                  </a:cubicBezTo>
                  <a:cubicBezTo>
                    <a:pt x="11" y="4"/>
                    <a:pt x="3" y="11"/>
                    <a:pt x="3" y="20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30"/>
                    <a:pt x="11" y="37"/>
                    <a:pt x="20" y="37"/>
                  </a:cubicBezTo>
                  <a:cubicBezTo>
                    <a:pt x="29" y="37"/>
                    <a:pt x="37" y="30"/>
                    <a:pt x="37" y="20"/>
                  </a:cubicBezTo>
                  <a:moveTo>
                    <a:pt x="0" y="21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0" y="32"/>
                    <a:pt x="31" y="41"/>
                    <a:pt x="20" y="41"/>
                  </a:cubicBezTo>
                  <a:cubicBezTo>
                    <a:pt x="8" y="41"/>
                    <a:pt x="0" y="32"/>
                    <a:pt x="0" y="21"/>
                  </a:cubicBezTo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3352F97F-F3A2-4B3E-9917-55B62713FD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3521" y="6576859"/>
              <a:ext cx="12626" cy="15151"/>
            </a:xfrm>
            <a:custGeom>
              <a:avLst/>
              <a:gdLst>
                <a:gd name="T0" fmla="*/ 9 w 17"/>
                <a:gd name="T1" fmla="*/ 10 h 20"/>
                <a:gd name="T2" fmla="*/ 12 w 17"/>
                <a:gd name="T3" fmla="*/ 7 h 20"/>
                <a:gd name="T4" fmla="*/ 12 w 17"/>
                <a:gd name="T5" fmla="*/ 7 h 20"/>
                <a:gd name="T6" fmla="*/ 9 w 17"/>
                <a:gd name="T7" fmla="*/ 4 h 20"/>
                <a:gd name="T8" fmla="*/ 5 w 17"/>
                <a:gd name="T9" fmla="*/ 4 h 20"/>
                <a:gd name="T10" fmla="*/ 5 w 17"/>
                <a:gd name="T11" fmla="*/ 10 h 20"/>
                <a:gd name="T12" fmla="*/ 9 w 17"/>
                <a:gd name="T13" fmla="*/ 10 h 20"/>
                <a:gd name="T14" fmla="*/ 0 w 17"/>
                <a:gd name="T15" fmla="*/ 2 h 20"/>
                <a:gd name="T16" fmla="*/ 2 w 17"/>
                <a:gd name="T17" fmla="*/ 0 h 20"/>
                <a:gd name="T18" fmla="*/ 9 w 17"/>
                <a:gd name="T19" fmla="*/ 0 h 20"/>
                <a:gd name="T20" fmla="*/ 15 w 17"/>
                <a:gd name="T21" fmla="*/ 2 h 20"/>
                <a:gd name="T22" fmla="*/ 17 w 17"/>
                <a:gd name="T23" fmla="*/ 7 h 20"/>
                <a:gd name="T24" fmla="*/ 17 w 17"/>
                <a:gd name="T25" fmla="*/ 7 h 20"/>
                <a:gd name="T26" fmla="*/ 13 w 17"/>
                <a:gd name="T27" fmla="*/ 13 h 20"/>
                <a:gd name="T28" fmla="*/ 16 w 17"/>
                <a:gd name="T29" fmla="*/ 17 h 20"/>
                <a:gd name="T30" fmla="*/ 16 w 17"/>
                <a:gd name="T31" fmla="*/ 18 h 20"/>
                <a:gd name="T32" fmla="*/ 14 w 17"/>
                <a:gd name="T33" fmla="*/ 20 h 20"/>
                <a:gd name="T34" fmla="*/ 12 w 17"/>
                <a:gd name="T35" fmla="*/ 19 h 20"/>
                <a:gd name="T36" fmla="*/ 8 w 17"/>
                <a:gd name="T37" fmla="*/ 14 h 20"/>
                <a:gd name="T38" fmla="*/ 5 w 17"/>
                <a:gd name="T39" fmla="*/ 14 h 20"/>
                <a:gd name="T40" fmla="*/ 5 w 17"/>
                <a:gd name="T41" fmla="*/ 18 h 20"/>
                <a:gd name="T42" fmla="*/ 2 w 17"/>
                <a:gd name="T43" fmla="*/ 20 h 20"/>
                <a:gd name="T44" fmla="*/ 0 w 17"/>
                <a:gd name="T45" fmla="*/ 18 h 20"/>
                <a:gd name="T46" fmla="*/ 0 w 17"/>
                <a:gd name="T4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" h="20">
                  <a:moveTo>
                    <a:pt x="9" y="10"/>
                  </a:moveTo>
                  <a:cubicBezTo>
                    <a:pt x="11" y="10"/>
                    <a:pt x="12" y="9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1" y="4"/>
                    <a:pt x="9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10"/>
                    <a:pt x="5" y="10"/>
                    <a:pt x="5" y="10"/>
                  </a:cubicBezTo>
                  <a:lnTo>
                    <a:pt x="9" y="10"/>
                  </a:lnTo>
                  <a:close/>
                  <a:moveTo>
                    <a:pt x="0" y="2"/>
                  </a:moveTo>
                  <a:cubicBezTo>
                    <a:pt x="0" y="1"/>
                    <a:pt x="1" y="0"/>
                    <a:pt x="2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1"/>
                    <a:pt x="15" y="2"/>
                  </a:cubicBezTo>
                  <a:cubicBezTo>
                    <a:pt x="16" y="3"/>
                    <a:pt x="17" y="5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0"/>
                    <a:pt x="15" y="12"/>
                    <a:pt x="13" y="13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8"/>
                    <a:pt x="16" y="18"/>
                  </a:cubicBezTo>
                  <a:cubicBezTo>
                    <a:pt x="16" y="19"/>
                    <a:pt x="15" y="20"/>
                    <a:pt x="14" y="20"/>
                  </a:cubicBezTo>
                  <a:cubicBezTo>
                    <a:pt x="13" y="20"/>
                    <a:pt x="13" y="20"/>
                    <a:pt x="12" y="19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4" y="20"/>
                    <a:pt x="2" y="20"/>
                  </a:cubicBezTo>
                  <a:cubicBezTo>
                    <a:pt x="1" y="20"/>
                    <a:pt x="0" y="19"/>
                    <a:pt x="0" y="18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7170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baseline="0" dirty="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0A2C43B-3928-4C21-81F0-0AA332C8F322}"/>
              </a:ext>
            </a:extLst>
          </p:cNvPr>
          <p:cNvSpPr txBox="1"/>
          <p:nvPr userDrawn="1"/>
        </p:nvSpPr>
        <p:spPr bwMode="white">
          <a:xfrm flipH="1">
            <a:off x="2073593" y="6506318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Confidential</a:t>
            </a:r>
            <a:r>
              <a:rPr lang="en-US" sz="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Arial" panose="020B0604020202020204" pitchFamily="34" charset="0"/>
              </a:rPr>
              <a:t> │  </a:t>
            </a:r>
            <a:r>
              <a:rPr lang="en-US" sz="8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©2019 VMware, Inc.</a:t>
            </a:r>
          </a:p>
        </p:txBody>
      </p:sp>
    </p:spTree>
    <p:extLst>
      <p:ext uri="{BB962C8B-B14F-4D97-AF65-F5344CB8AC3E}">
        <p14:creationId xmlns:p14="http://schemas.microsoft.com/office/powerpoint/2010/main" val="9281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3945" r:id="rId8"/>
    <p:sldLayoutId id="2147483946" r:id="rId9"/>
    <p:sldLayoutId id="2147483947" r:id="rId10"/>
    <p:sldLayoutId id="2147483948" r:id="rId11"/>
    <p:sldLayoutId id="2147483949" r:id="rId12"/>
    <p:sldLayoutId id="2147483990" r:id="rId13"/>
    <p:sldLayoutId id="2147483991" r:id="rId14"/>
    <p:sldLayoutId id="2147483992" r:id="rId15"/>
    <p:sldLayoutId id="2147483993" r:id="rId16"/>
    <p:sldLayoutId id="2147483994" r:id="rId17"/>
    <p:sldLayoutId id="2147483995" r:id="rId18"/>
    <p:sldLayoutId id="2147483956" r:id="rId19"/>
    <p:sldLayoutId id="2147483957" r:id="rId20"/>
    <p:sldLayoutId id="2147483958" r:id="rId21"/>
    <p:sldLayoutId id="2147483959" r:id="rId22"/>
    <p:sldLayoutId id="2147483960" r:id="rId23"/>
    <p:sldLayoutId id="2147483961" r:id="rId24"/>
    <p:sldLayoutId id="2147483962" r:id="rId25"/>
    <p:sldLayoutId id="2147483963" r:id="rId26"/>
    <p:sldLayoutId id="2147483964" r:id="rId27"/>
    <p:sldLayoutId id="2147483965" r:id="rId28"/>
    <p:sldLayoutId id="2147483966" r:id="rId29"/>
    <p:sldLayoutId id="2147483967" r:id="rId30"/>
    <p:sldLayoutId id="2147483968" r:id="rId31"/>
    <p:sldLayoutId id="2147483969" r:id="rId32"/>
    <p:sldLayoutId id="2147483970" r:id="rId33"/>
    <p:sldLayoutId id="2147483971" r:id="rId34"/>
    <p:sldLayoutId id="2147483972" r:id="rId35"/>
    <p:sldLayoutId id="2147483973" r:id="rId36"/>
    <p:sldLayoutId id="2147483974" r:id="rId37"/>
    <p:sldLayoutId id="2147483975" r:id="rId38"/>
    <p:sldLayoutId id="2147483976" r:id="rId39"/>
    <p:sldLayoutId id="2147483977" r:id="rId40"/>
    <p:sldLayoutId id="2147483978" r:id="rId41"/>
    <p:sldLayoutId id="2147483979" r:id="rId42"/>
    <p:sldLayoutId id="2147483980" r:id="rId43"/>
    <p:sldLayoutId id="2147483981" r:id="rId44"/>
    <p:sldLayoutId id="2147483982" r:id="rId45"/>
    <p:sldLayoutId id="2147483983" r:id="rId46"/>
    <p:sldLayoutId id="2147483984" r:id="rId47"/>
    <p:sldLayoutId id="2147483985" r:id="rId4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rabi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512763" indent="-228600" algn="l" defTabSz="914400" rtl="0" eaLnBrk="1" latinLnBrk="0" hangingPunct="1">
        <a:lnSpc>
          <a:spcPct val="100000"/>
        </a:lnSpc>
        <a:spcBef>
          <a:spcPts val="300"/>
        </a:spcBef>
        <a:buClr>
          <a:schemeClr val="tx2"/>
        </a:buClr>
        <a:buSzPct val="90000"/>
        <a:buFont typeface="+mj-lt"/>
        <a:buAutoNum type="alphaLcPeriod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741363" indent="-1666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+mj-lt"/>
        <a:buAutoNum type="romanLcPeriod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84163" indent="-284163" algn="l" defTabSz="914400" rtl="0" eaLnBrk="1" latinLnBrk="0" hangingPunct="1">
        <a:lnSpc>
          <a:spcPct val="100000"/>
        </a:lnSpc>
        <a:spcBef>
          <a:spcPts val="1800"/>
        </a:spcBef>
        <a:buClr>
          <a:schemeClr val="tx2"/>
        </a:buClr>
        <a:buSzPct val="90000"/>
        <a:buFont typeface="+mj-lt"/>
        <a:buAutoNum type="alphaUcPeriod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mware/terraform-provider-vra" TargetMode="External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mware/terraform-provider-vra" TargetMode="Externa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mware/caspyr" TargetMode="External"/><Relationship Id="rId2" Type="http://schemas.openxmlformats.org/officeDocument/2006/relationships/hyperlink" Target="https://github.com/vaficionado/cas-apis" TargetMode="Externa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dyde/packer-vsphere-builds/tree/cas-blueprint" TargetMode="Externa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dyde/cmbu-automation-masterclass" TargetMode="External"/><Relationship Id="rId1" Type="http://schemas.openxmlformats.org/officeDocument/2006/relationships/slideLayout" Target="../slideLayouts/slideLayout3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56E9-ED05-F947-82F7-B8EF734C3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vRealize Automation Cloud and 8.0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FF3A7-5EA2-C449-B899-FCD2D6F9C3D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/>
              <a:t>Modern Consumption Models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27B9A-DFEF-484C-AE56-88084AC35A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Cody De Arkland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E818A-E4E1-4341-B617-6F9E9B6849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Staff, Technical Marketing Something in One of the Business Units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9E3F644-2E4F-0C45-B21E-0AFE33C8C7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592948" y="5802459"/>
            <a:ext cx="3657600" cy="26722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1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C029130-8BA7-F44A-A7DB-5EDBCB5A04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Blueprinting Deep Dive</a:t>
            </a:r>
          </a:p>
        </p:txBody>
      </p:sp>
    </p:spTree>
    <p:extLst>
      <p:ext uri="{BB962C8B-B14F-4D97-AF65-F5344CB8AC3E}">
        <p14:creationId xmlns:p14="http://schemas.microsoft.com/office/powerpoint/2010/main" val="3135742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329D08-2EA2-CF41-80D5-F07F8BA32E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82323" y="2089522"/>
            <a:ext cx="5606502" cy="2678955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FA45FD-A8FC-C543-B6BF-36BB882A7E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noFill/>
          <a:effectLst>
            <a:softEdge rad="190500"/>
          </a:effectLst>
        </p:spPr>
        <p:txBody>
          <a:bodyPr/>
          <a:lstStyle/>
          <a:p>
            <a:r>
              <a:rPr lang="en-US" dirty="0"/>
              <a:t>Extensibility in </a:t>
            </a:r>
            <a:r>
              <a:rPr lang="en-US" dirty="0" err="1"/>
              <a:t>vRA</a:t>
            </a:r>
            <a:r>
              <a:rPr lang="en-US" dirty="0"/>
              <a:t> 8 and </a:t>
            </a:r>
            <a:r>
              <a:rPr lang="en-US" dirty="0" err="1"/>
              <a:t>vRA</a:t>
            </a:r>
            <a:r>
              <a:rPr lang="en-US" dirty="0"/>
              <a:t> Cloud</a:t>
            </a:r>
          </a:p>
        </p:txBody>
      </p:sp>
    </p:spTree>
    <p:extLst>
      <p:ext uri="{BB962C8B-B14F-4D97-AF65-F5344CB8AC3E}">
        <p14:creationId xmlns:p14="http://schemas.microsoft.com/office/powerpoint/2010/main" val="80713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8CA6A7-53BD-A04F-843C-49C245EDE532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ABX Executes as Function as a Service</a:t>
            </a:r>
          </a:p>
          <a:p>
            <a:pPr>
              <a:buNone/>
            </a:pPr>
            <a:r>
              <a:rPr lang="en-US" dirty="0"/>
              <a:t>AWS = Lambda, Azure = Azure Functions, and On-Prem = Customized FaaS platform based on </a:t>
            </a:r>
            <a:r>
              <a:rPr lang="en-US" dirty="0" err="1"/>
              <a:t>OpenFaaS</a:t>
            </a:r>
            <a:endParaRPr lang="en-US" dirty="0"/>
          </a:p>
          <a:p>
            <a:pPr>
              <a:buNone/>
            </a:pPr>
            <a:r>
              <a:rPr lang="en-US" dirty="0"/>
              <a:t>On premises implementation leverages a dedicated appliance known as the “Extensibility Appliance”</a:t>
            </a:r>
          </a:p>
          <a:p>
            <a:pPr>
              <a:buNone/>
            </a:pPr>
            <a:r>
              <a:rPr lang="en-US" dirty="0"/>
              <a:t>Quick running actions written in Python 3 and NodeJS. PowerShell is on the roadmap.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044733-27EC-EB46-90C0-0ED4F9B5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ABX for Extensibility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A6FDDB9-E43D-CF4C-9178-A28EA624AA3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78629A1-740F-414B-ADF0-5947EBD241C1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0" y="1771425"/>
            <a:ext cx="5892800" cy="422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31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D480B0-5F0F-B243-B3D7-1EFDA391164D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Existing plugin support</a:t>
            </a:r>
          </a:p>
          <a:p>
            <a:r>
              <a:rPr lang="en-US" dirty="0"/>
              <a:t>Long running objects </a:t>
            </a:r>
          </a:p>
          <a:p>
            <a:r>
              <a:rPr lang="en-US" dirty="0"/>
              <a:t>Remote script execution</a:t>
            </a:r>
          </a:p>
          <a:p>
            <a:r>
              <a:rPr lang="en-US" dirty="0"/>
              <a:t>Dynamic Types 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E2B5A-F86B-B648-A2CC-2AC06FFB32B2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“Quick fire” actions</a:t>
            </a:r>
          </a:p>
          <a:p>
            <a:r>
              <a:rPr lang="en-US" dirty="0"/>
              <a:t>Native language support</a:t>
            </a:r>
          </a:p>
          <a:p>
            <a:r>
              <a:rPr lang="en-US" dirty="0"/>
              <a:t>Greenfield platform automation (especially heavy rest calls)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24E8E38-CC82-9840-8CAE-6CAFD5B76DD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vRealize Orchestrator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4D4C869-D203-DD48-A14C-98CE1B7D8A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Action Based Extensibility (ABX)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59BA54-B099-8343-BB96-9EB23A9FD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</a:t>
            </a:r>
            <a:r>
              <a:rPr lang="en-US" dirty="0" err="1"/>
              <a:t>vRO</a:t>
            </a:r>
            <a:r>
              <a:rPr lang="en-US" dirty="0"/>
              <a:t> vs ABX? 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E2BF295-1DFE-0349-A39C-4336BDA31E8D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907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793263-0B89-ED44-8FC3-9B1D2F3981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Hands on Exercise with ABX</a:t>
            </a:r>
          </a:p>
        </p:txBody>
      </p:sp>
    </p:spTree>
    <p:extLst>
      <p:ext uri="{BB962C8B-B14F-4D97-AF65-F5344CB8AC3E}">
        <p14:creationId xmlns:p14="http://schemas.microsoft.com/office/powerpoint/2010/main" val="397524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DC729-D223-304E-9B64-656BA51FA5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37415" y="1870786"/>
            <a:ext cx="2659225" cy="2659225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670120-676F-104B-ACBA-AEC28CE3CD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vRealize Automation Cloud/8 Terraform Provider</a:t>
            </a:r>
          </a:p>
          <a:p>
            <a:r>
              <a:rPr lang="en-US" sz="1600" dirty="0">
                <a:hlinkClick r:id="rId3"/>
              </a:rPr>
              <a:t>https://github.com/vmware/terraform-provider-vra</a:t>
            </a:r>
            <a:r>
              <a:rPr lang="en-US" sz="16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9DAEEE-5A93-8449-B19D-086FBC069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3144" y="0"/>
            <a:ext cx="47256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24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88ED72-D102-5E43-A633-FA6E849CE41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It’s not a plural (Terraforms)</a:t>
            </a:r>
          </a:p>
          <a:p>
            <a:pPr>
              <a:buNone/>
            </a:pPr>
            <a:r>
              <a:rPr lang="en-US" dirty="0"/>
              <a:t>An Open Source first tool for building, deploying, iterating, and destroying “things” via </a:t>
            </a:r>
            <a:r>
              <a:rPr lang="en-US" dirty="0">
                <a:solidFill>
                  <a:srgbClr val="FF0000"/>
                </a:solidFill>
              </a:rPr>
              <a:t>Infrastructure as Code </a:t>
            </a:r>
          </a:p>
          <a:p>
            <a:pPr>
              <a:buNone/>
            </a:pPr>
            <a:r>
              <a:rPr lang="en-US" dirty="0">
                <a:solidFill>
                  <a:srgbClr val="FF0000"/>
                </a:solidFill>
              </a:rPr>
              <a:t>Providers</a:t>
            </a:r>
            <a:r>
              <a:rPr lang="en-US" dirty="0"/>
              <a:t> enable the platform to integrate with a ”</a:t>
            </a:r>
            <a:r>
              <a:rPr lang="en-US" dirty="0">
                <a:solidFill>
                  <a:srgbClr val="FF0000"/>
                </a:solidFill>
              </a:rPr>
              <a:t>thing</a:t>
            </a:r>
            <a:r>
              <a:rPr lang="en-US" dirty="0"/>
              <a:t>” (AWS, Infoblox, GitHub, etc..)</a:t>
            </a:r>
          </a:p>
          <a:p>
            <a:pPr>
              <a:buNone/>
            </a:pPr>
            <a:r>
              <a:rPr lang="en-US" dirty="0">
                <a:solidFill>
                  <a:srgbClr val="FF0000"/>
                </a:solidFill>
              </a:rPr>
              <a:t>Resources</a:t>
            </a:r>
            <a:r>
              <a:rPr lang="en-US" dirty="0"/>
              <a:t> are defined that deploy objects via a </a:t>
            </a:r>
            <a:r>
              <a:rPr lang="en-US" dirty="0">
                <a:solidFill>
                  <a:srgbClr val="FF0000"/>
                </a:solidFill>
              </a:rPr>
              <a:t>Provider</a:t>
            </a:r>
          </a:p>
          <a:p>
            <a:pPr>
              <a:buNone/>
            </a:pPr>
            <a:r>
              <a:rPr lang="en-US" dirty="0">
                <a:solidFill>
                  <a:srgbClr val="FF0000"/>
                </a:solidFill>
              </a:rPr>
              <a:t>Data</a:t>
            </a:r>
            <a:r>
              <a:rPr lang="en-US" dirty="0"/>
              <a:t> is captured that can be used as parts of other </a:t>
            </a:r>
            <a:r>
              <a:rPr lang="en-US" dirty="0">
                <a:solidFill>
                  <a:srgbClr val="FF0000"/>
                </a:solidFill>
              </a:rPr>
              <a:t>resources</a:t>
            </a:r>
          </a:p>
          <a:p>
            <a:pPr>
              <a:buNone/>
            </a:pPr>
            <a:r>
              <a:rPr lang="en-US" dirty="0">
                <a:solidFill>
                  <a:srgbClr val="FF0000"/>
                </a:solidFill>
              </a:rPr>
              <a:t>Outputs</a:t>
            </a:r>
            <a:r>
              <a:rPr lang="en-US" dirty="0"/>
              <a:t> can be returned to use in other </a:t>
            </a:r>
            <a:r>
              <a:rPr lang="en-US" dirty="0">
                <a:solidFill>
                  <a:srgbClr val="FF0000"/>
                </a:solidFill>
              </a:rPr>
              <a:t>resources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manifests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modules</a:t>
            </a:r>
          </a:p>
          <a:p>
            <a:pPr>
              <a:buNone/>
            </a:pPr>
            <a:r>
              <a:rPr lang="en-US" dirty="0"/>
              <a:t>Resulting infrastructure definitions are recorded in a </a:t>
            </a:r>
            <a:r>
              <a:rPr lang="en-US" dirty="0">
                <a:solidFill>
                  <a:srgbClr val="FF0000"/>
                </a:solidFill>
              </a:rPr>
              <a:t>State File</a:t>
            </a:r>
            <a:r>
              <a:rPr lang="en-US" dirty="0"/>
              <a:t> stored locally or remotely (i.e. S3, </a:t>
            </a:r>
            <a:r>
              <a:rPr lang="en-US" dirty="0">
                <a:solidFill>
                  <a:srgbClr val="FF0000"/>
                </a:solidFill>
              </a:rPr>
              <a:t>Terraform Cloud/Enterprise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dirty="0"/>
              <a:t>Executes locally via a CLI tool or remotely in </a:t>
            </a:r>
            <a:r>
              <a:rPr lang="en-US" dirty="0">
                <a:solidFill>
                  <a:srgbClr val="FF0000"/>
                </a:solidFill>
              </a:rPr>
              <a:t>Terraform Cloud/Enterprise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3BE8BC9-F110-0C47-99A3-44C4D9649F4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DE4339-FD0B-834E-A043-C536E6E1B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Terraform?</a:t>
            </a:r>
          </a:p>
        </p:txBody>
      </p:sp>
    </p:spTree>
    <p:extLst>
      <p:ext uri="{BB962C8B-B14F-4D97-AF65-F5344CB8AC3E}">
        <p14:creationId xmlns:p14="http://schemas.microsoft.com/office/powerpoint/2010/main" val="206627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8FAD3C4-D989-6842-B8ED-097084294FD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A method for interacting with the IaaS API constructs in vRealize Automation Cloud via Infrastructure as Code</a:t>
            </a:r>
          </a:p>
          <a:p>
            <a:r>
              <a:rPr lang="en-US" dirty="0"/>
              <a:t>Currently early beta code (requires manual build of GO provider)</a:t>
            </a:r>
          </a:p>
          <a:p>
            <a:r>
              <a:rPr lang="en-US" dirty="0"/>
              <a:t>Quickly stage Cloud Accounts, Projects, Mappings, and Cloud Zones as code </a:t>
            </a:r>
          </a:p>
          <a:p>
            <a:r>
              <a:rPr lang="en-US" dirty="0"/>
              <a:t>Apply tags to associated resources </a:t>
            </a:r>
          </a:p>
          <a:p>
            <a:r>
              <a:rPr lang="en-US" dirty="0"/>
              <a:t>Deploy Machine and Network objects (today)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6B4A1-CB29-BE42-A04B-496B427E6C2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https://github.com/vmware/terraform-provider-vra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ABB4EE9-F53D-5445-AFDA-578809A34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Our Terraform Provider</a:t>
            </a:r>
          </a:p>
        </p:txBody>
      </p:sp>
    </p:spTree>
    <p:extLst>
      <p:ext uri="{BB962C8B-B14F-4D97-AF65-F5344CB8AC3E}">
        <p14:creationId xmlns:p14="http://schemas.microsoft.com/office/powerpoint/2010/main" val="70169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45298E-417D-884A-8E47-F83A0C31D5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Terraform Provider Demo </a:t>
            </a:r>
          </a:p>
        </p:txBody>
      </p:sp>
    </p:spTree>
    <p:extLst>
      <p:ext uri="{BB962C8B-B14F-4D97-AF65-F5344CB8AC3E}">
        <p14:creationId xmlns:p14="http://schemas.microsoft.com/office/powerpoint/2010/main" val="2769878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ED951A-ABF3-6C47-9A58-7763405B06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Kubernetes for the vRealize Automation Administrator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C6005D-4B5B-7B40-A0CF-4CBB264B4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0712" y="1574799"/>
            <a:ext cx="33401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9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8F1AB8D-2BE6-E844-864B-955C1C1B28C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A Step Back Into the Past… </a:t>
            </a:r>
          </a:p>
          <a:p>
            <a:r>
              <a:rPr lang="en-US" dirty="0"/>
              <a:t>Blueprinting in vRealize Automation 8/Cloud</a:t>
            </a:r>
          </a:p>
          <a:p>
            <a:r>
              <a:rPr lang="en-US" dirty="0"/>
              <a:t>Enhancing Blueprints With Extensibility – ABX</a:t>
            </a:r>
          </a:p>
          <a:p>
            <a:r>
              <a:rPr lang="en-US" dirty="0"/>
              <a:t>vRealize Automation and Terraform</a:t>
            </a:r>
          </a:p>
          <a:p>
            <a:r>
              <a:rPr lang="en-US" dirty="0"/>
              <a:t>Kubernetes for the vRealize Automation User</a:t>
            </a:r>
          </a:p>
          <a:p>
            <a:r>
              <a:rPr lang="en-US" dirty="0"/>
              <a:t>Extending Your Deployments with Code Stream</a:t>
            </a:r>
          </a:p>
          <a:p>
            <a:r>
              <a:rPr lang="en-US" dirty="0"/>
              <a:t>Learning to Interact with the vRealize Automation 8/Cloud API </a:t>
            </a:r>
          </a:p>
          <a:p>
            <a:r>
              <a:rPr lang="en-US" dirty="0"/>
              <a:t>Automating Image Builds with Packer</a:t>
            </a:r>
          </a:p>
        </p:txBody>
      </p:sp>
    </p:spTree>
    <p:extLst>
      <p:ext uri="{BB962C8B-B14F-4D97-AF65-F5344CB8AC3E}">
        <p14:creationId xmlns:p14="http://schemas.microsoft.com/office/powerpoint/2010/main" val="2601819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911EF3-27CA-4245-8112-68679740D7E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The Integration is an Enterprise PKS integration not a Kubernetes integration (subtle difference) </a:t>
            </a:r>
          </a:p>
          <a:p>
            <a:pPr>
              <a:buNone/>
            </a:pPr>
            <a:r>
              <a:rPr lang="en-US" dirty="0"/>
              <a:t>Onboarding existing clusters requires connectivity to the Master node </a:t>
            </a:r>
          </a:p>
          <a:p>
            <a:pPr>
              <a:buNone/>
            </a:pPr>
            <a:r>
              <a:rPr lang="en-US" dirty="0"/>
              <a:t>Integration exposes high level cluster details, namespace creation, and </a:t>
            </a:r>
            <a:r>
              <a:rPr lang="en-US" dirty="0" err="1"/>
              <a:t>kubeconfig</a:t>
            </a:r>
            <a:r>
              <a:rPr lang="en-US" dirty="0"/>
              <a:t> download</a:t>
            </a:r>
          </a:p>
          <a:p>
            <a:pPr>
              <a:buNone/>
            </a:pPr>
            <a:r>
              <a:rPr lang="en-US" dirty="0"/>
              <a:t>To deploy applications to a Kubernetes cluster, add the integration to Code Stream</a:t>
            </a:r>
          </a:p>
          <a:p>
            <a:pPr>
              <a:buNone/>
            </a:pPr>
            <a:r>
              <a:rPr lang="en-US" dirty="0"/>
              <a:t>Leverage Git integration to create automated deployments to clusters 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6874ED5-B9E4-1546-ADD7-D1021E67939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905284-0081-204E-A8C1-0184C05F2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 Tips! </a:t>
            </a:r>
          </a:p>
        </p:txBody>
      </p:sp>
    </p:spTree>
    <p:extLst>
      <p:ext uri="{BB962C8B-B14F-4D97-AF65-F5344CB8AC3E}">
        <p14:creationId xmlns:p14="http://schemas.microsoft.com/office/powerpoint/2010/main" val="2583622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F3C8358-C0BB-9C43-8C34-1DC4B5F3030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Kubernetes Walkthrough in vRealize Automation</a:t>
            </a:r>
          </a:p>
        </p:txBody>
      </p:sp>
    </p:spTree>
    <p:extLst>
      <p:ext uri="{BB962C8B-B14F-4D97-AF65-F5344CB8AC3E}">
        <p14:creationId xmlns:p14="http://schemas.microsoft.com/office/powerpoint/2010/main" val="302973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C14DE6-D866-5847-867A-E022F8B705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51612" y="2180395"/>
            <a:ext cx="5667427" cy="2497210"/>
          </a:xfrm>
          <a:prstGeom prst="rect">
            <a:avLst/>
          </a:prstGeom>
          <a:effectLst>
            <a:softEdge rad="0"/>
          </a:effec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B3F253-4C99-254E-9DAF-A6B3CC7F4B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2057400"/>
            <a:ext cx="5943599" cy="2285999"/>
          </a:xfrm>
        </p:spPr>
        <p:txBody>
          <a:bodyPr/>
          <a:lstStyle/>
          <a:p>
            <a:r>
              <a:rPr lang="en-US" dirty="0"/>
              <a:t>Extend your Deployments with Code Stream</a:t>
            </a:r>
          </a:p>
        </p:txBody>
      </p:sp>
    </p:spTree>
    <p:extLst>
      <p:ext uri="{BB962C8B-B14F-4D97-AF65-F5344CB8AC3E}">
        <p14:creationId xmlns:p14="http://schemas.microsoft.com/office/powerpoint/2010/main" val="347869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E6E7FE-54A4-1146-917A-172A75F7B14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Understand the Workspace Tab and Builder Image/CI Capability </a:t>
            </a:r>
          </a:p>
          <a:p>
            <a:pPr lvl="1"/>
            <a:r>
              <a:rPr lang="en-US" dirty="0"/>
              <a:t>Enables arbitrary script/command execution against a docker image</a:t>
            </a:r>
          </a:p>
          <a:p>
            <a:r>
              <a:rPr lang="en-US" dirty="0"/>
              <a:t>Understand the Agent Endpoint and its capabilities</a:t>
            </a:r>
          </a:p>
          <a:p>
            <a:r>
              <a:rPr lang="en-US" dirty="0"/>
              <a:t>Do leverage variables </a:t>
            </a:r>
          </a:p>
          <a:p>
            <a:pPr lvl="1"/>
            <a:r>
              <a:rPr lang="en-US" dirty="0"/>
              <a:t>OFTEN</a:t>
            </a:r>
          </a:p>
          <a:p>
            <a:r>
              <a:rPr lang="en-US" dirty="0"/>
              <a:t>Do leverage Git integration to make pipelines auto-fire </a:t>
            </a:r>
          </a:p>
          <a:p>
            <a:r>
              <a:rPr lang="en-US" dirty="0"/>
              <a:t>Combine pipelines with Cloud Assembly deployments and Agent Endpoint for Remote SSH commands </a:t>
            </a:r>
          </a:p>
          <a:p>
            <a:r>
              <a:rPr lang="en-US" dirty="0"/>
              <a:t>Pay special attention to rollback pipelines – especially in Kubernetes world </a:t>
            </a:r>
          </a:p>
          <a:p>
            <a:pPr lvl="1"/>
            <a:r>
              <a:rPr lang="en-US" dirty="0"/>
              <a:t>AKA spend the time to clean your messes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62A7878-9C95-3F40-8516-B73A3E4D906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AB59CC7-3D2E-4F4D-A941-BB49301BF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Stream Pro Tips and Tricks</a:t>
            </a:r>
          </a:p>
        </p:txBody>
      </p:sp>
    </p:spTree>
    <p:extLst>
      <p:ext uri="{BB962C8B-B14F-4D97-AF65-F5344CB8AC3E}">
        <p14:creationId xmlns:p14="http://schemas.microsoft.com/office/powerpoint/2010/main" val="3214059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3427FC-663D-7540-A7C5-F9CC2205DEB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Pipeline Demo Tour</a:t>
            </a:r>
          </a:p>
        </p:txBody>
      </p:sp>
    </p:spTree>
    <p:extLst>
      <p:ext uri="{BB962C8B-B14F-4D97-AF65-F5344CB8AC3E}">
        <p14:creationId xmlns:p14="http://schemas.microsoft.com/office/powerpoint/2010/main" val="226770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A679F1-B82C-8045-AF6B-0D22CE3F13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44750" y="2057400"/>
            <a:ext cx="5944075" cy="2409657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9E2E6F-C80D-4045-9495-3DCD5987A3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2057400"/>
            <a:ext cx="5943599" cy="2285999"/>
          </a:xfrm>
          <a:noFill/>
          <a:effectLst>
            <a:softEdge rad="190500"/>
          </a:effectLst>
        </p:spPr>
        <p:txBody>
          <a:bodyPr/>
          <a:lstStyle/>
          <a:p>
            <a:r>
              <a:rPr lang="en-US" dirty="0"/>
              <a:t>Working with vRealize Automation Cloud API</a:t>
            </a:r>
          </a:p>
        </p:txBody>
      </p:sp>
    </p:spTree>
    <p:extLst>
      <p:ext uri="{BB962C8B-B14F-4D97-AF65-F5344CB8AC3E}">
        <p14:creationId xmlns:p14="http://schemas.microsoft.com/office/powerpoint/2010/main" val="282309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02BB4F-6E18-8348-BCC2-4F58E5A86D7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Postman is your friend</a:t>
            </a:r>
          </a:p>
          <a:p>
            <a:r>
              <a:rPr lang="en-US" dirty="0"/>
              <a:t>Leverage the Postman Collection as a ”QuickStart” </a:t>
            </a:r>
          </a:p>
          <a:p>
            <a:pPr lvl="1"/>
            <a:r>
              <a:rPr lang="en-US" dirty="0">
                <a:hlinkClick r:id="rId2"/>
              </a:rPr>
              <a:t>https://github.com/vaficionado/cas-apis</a:t>
            </a:r>
            <a:endParaRPr lang="en-US" dirty="0"/>
          </a:p>
          <a:p>
            <a:pPr lvl="1"/>
            <a:r>
              <a:rPr lang="en-US" dirty="0"/>
              <a:t>May need some slight updating for recent work </a:t>
            </a:r>
          </a:p>
          <a:p>
            <a:r>
              <a:rPr lang="en-US" dirty="0"/>
              <a:t>Extend into languages for more extensive needs (scripts, processes, </a:t>
            </a:r>
            <a:r>
              <a:rPr lang="en-US" dirty="0" err="1"/>
              <a:t>etc</a:t>
            </a:r>
            <a:r>
              <a:rPr lang="en-US" dirty="0"/>
              <a:t>…) </a:t>
            </a:r>
          </a:p>
          <a:p>
            <a:r>
              <a:rPr lang="en-US" dirty="0"/>
              <a:t>vRealize Automation SDK for Python (aka </a:t>
            </a:r>
            <a:r>
              <a:rPr lang="en-US" dirty="0" err="1"/>
              <a:t>Caspyr</a:t>
            </a:r>
            <a:r>
              <a:rPr lang="en-US" dirty="0"/>
              <a:t>) </a:t>
            </a:r>
          </a:p>
          <a:p>
            <a:pPr lvl="1"/>
            <a:r>
              <a:rPr lang="en-US" dirty="0">
                <a:hlinkClick r:id="rId3"/>
              </a:rPr>
              <a:t>https://github.com/vmware/caspyr</a:t>
            </a:r>
            <a:r>
              <a:rPr lang="en-US" dirty="0"/>
              <a:t> </a:t>
            </a:r>
          </a:p>
          <a:p>
            <a:r>
              <a:rPr lang="en-US" dirty="0"/>
              <a:t>Use Chrome + Developer tools to “Sniff” API examples as needed</a:t>
            </a:r>
          </a:p>
          <a:p>
            <a:pPr lvl="1"/>
            <a:r>
              <a:rPr lang="en-US" dirty="0"/>
              <a:t>Beware of “non-public” API’s</a:t>
            </a:r>
          </a:p>
          <a:p>
            <a:pPr lvl="1"/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CF857EA-9DC0-8147-8783-461E720F2D4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E3CC68-82BD-5C4B-9BA1-0C5D4A307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Consumption Pro-Tips</a:t>
            </a:r>
          </a:p>
        </p:txBody>
      </p:sp>
    </p:spTree>
    <p:extLst>
      <p:ext uri="{BB962C8B-B14F-4D97-AF65-F5344CB8AC3E}">
        <p14:creationId xmlns:p14="http://schemas.microsoft.com/office/powerpoint/2010/main" val="4054779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E1B3DA-FAE3-EE4D-9CEA-55E0DAC52D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Creating API Integrations – Hands on Walkthrough</a:t>
            </a:r>
          </a:p>
        </p:txBody>
      </p:sp>
    </p:spTree>
    <p:extLst>
      <p:ext uri="{BB962C8B-B14F-4D97-AF65-F5344CB8AC3E}">
        <p14:creationId xmlns:p14="http://schemas.microsoft.com/office/powerpoint/2010/main" val="329863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CF7E8C-2996-8449-B243-9602FEF430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Automating Image Builds with Packer</a:t>
            </a:r>
          </a:p>
        </p:txBody>
      </p:sp>
    </p:spTree>
    <p:extLst>
      <p:ext uri="{BB962C8B-B14F-4D97-AF65-F5344CB8AC3E}">
        <p14:creationId xmlns:p14="http://schemas.microsoft.com/office/powerpoint/2010/main" val="70336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94DAFC-960A-FB4F-8639-30C7E83190A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A tool for creating consistent images across multiple cloud environments</a:t>
            </a:r>
          </a:p>
          <a:p>
            <a:r>
              <a:rPr lang="en-US" dirty="0"/>
              <a:t>Ensures consistency by sharing the same baseline configuration manifest across each type of image creation </a:t>
            </a:r>
          </a:p>
          <a:p>
            <a:r>
              <a:rPr lang="en-US" dirty="0"/>
              <a:t>Combine with post-provisioners to enable cloud specific capabilities (i.e. automated convert to template in vSphere) </a:t>
            </a:r>
          </a:p>
          <a:p>
            <a:r>
              <a:rPr lang="en-US" dirty="0"/>
              <a:t>Sample Repo for vRealize Automation Cloud Blueprints - </a:t>
            </a:r>
            <a:r>
              <a:rPr lang="en-US" dirty="0">
                <a:hlinkClick r:id="rId2"/>
              </a:rPr>
              <a:t>https://github.com/codyde/packer-vsphere-builds/tree/cas-blueprint</a:t>
            </a:r>
            <a:r>
              <a:rPr lang="en-US" dirty="0"/>
              <a:t> (note the branch)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8D258BE-D24C-FB4B-AAE5-59785C08278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3D3160-5B26-3B4F-9BF4-B2E78885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Packer? </a:t>
            </a:r>
          </a:p>
        </p:txBody>
      </p:sp>
    </p:spTree>
    <p:extLst>
      <p:ext uri="{BB962C8B-B14F-4D97-AF65-F5344CB8AC3E}">
        <p14:creationId xmlns:p14="http://schemas.microsoft.com/office/powerpoint/2010/main" val="236632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C32EB-7C36-0A4E-9295-9784563D2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2057400"/>
            <a:ext cx="12129419" cy="2285999"/>
          </a:xfrm>
        </p:spPr>
        <p:txBody>
          <a:bodyPr/>
          <a:lstStyle/>
          <a:p>
            <a:r>
              <a:rPr lang="en-US" dirty="0"/>
              <a:t>Follow Along At - </a:t>
            </a:r>
          </a:p>
          <a:p>
            <a:r>
              <a:rPr lang="en-US" dirty="0">
                <a:hlinkClick r:id="rId2"/>
              </a:rPr>
              <a:t>https://github.com/codyde/cmbu-automation-masterclass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67023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CD09F0-8544-684A-B791-12D8E28AAF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Packer with vSphere Demo Build</a:t>
            </a:r>
          </a:p>
        </p:txBody>
      </p:sp>
    </p:spTree>
    <p:extLst>
      <p:ext uri="{BB962C8B-B14F-4D97-AF65-F5344CB8AC3E}">
        <p14:creationId xmlns:p14="http://schemas.microsoft.com/office/powerpoint/2010/main" val="101867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FB3B04-1620-6C41-96F8-9EB8C4B148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Stepping Back into The Past…</a:t>
            </a:r>
          </a:p>
        </p:txBody>
      </p:sp>
    </p:spTree>
    <p:extLst>
      <p:ext uri="{BB962C8B-B14F-4D97-AF65-F5344CB8AC3E}">
        <p14:creationId xmlns:p14="http://schemas.microsoft.com/office/powerpoint/2010/main" val="87506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0898753-5340-4447-8849-2EB91A998DD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Catalog Focused Experience</a:t>
            </a:r>
          </a:p>
          <a:p>
            <a:pPr>
              <a:buNone/>
            </a:pPr>
            <a:r>
              <a:rPr lang="en-US" dirty="0"/>
              <a:t>No Canvas for Blueprinting (pre-7.x) </a:t>
            </a:r>
          </a:p>
          <a:p>
            <a:pPr>
              <a:buNone/>
            </a:pPr>
            <a:r>
              <a:rPr lang="en-US" dirty="0"/>
              <a:t>Application Director (</a:t>
            </a:r>
            <a:r>
              <a:rPr lang="en-US" dirty="0" err="1"/>
              <a:t>Kinda</a:t>
            </a:r>
            <a:r>
              <a:rPr lang="en-US" dirty="0"/>
              <a:t> multi cloud? </a:t>
            </a:r>
            <a:r>
              <a:rPr lang="en-US" dirty="0" err="1"/>
              <a:t>Kinda</a:t>
            </a:r>
            <a:r>
              <a:rPr lang="en-US" dirty="0"/>
              <a:t> not? Who knows…) </a:t>
            </a:r>
          </a:p>
          <a:p>
            <a:pPr>
              <a:buNone/>
            </a:pPr>
            <a:r>
              <a:rPr lang="en-US" dirty="0"/>
              <a:t>That Footprint! SQL, Windows, All-the-things… </a:t>
            </a:r>
          </a:p>
          <a:p>
            <a:pPr>
              <a:buNone/>
            </a:pPr>
            <a:r>
              <a:rPr lang="en-US" dirty="0"/>
              <a:t>Late Breaking API’s (6.?) </a:t>
            </a:r>
          </a:p>
          <a:p>
            <a:pPr>
              <a:buNone/>
            </a:pPr>
            <a:r>
              <a:rPr lang="en-US" dirty="0"/>
              <a:t>LAAAAAATE Breaking Terraform (7.4?) </a:t>
            </a:r>
          </a:p>
          <a:p>
            <a:pPr>
              <a:buNone/>
            </a:pPr>
            <a:r>
              <a:rPr lang="en-US" dirty="0"/>
              <a:t>LLAAAAAAAAAATE Breaking Clarity Refresh (7.5)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EF4D74-3087-4542-A539-9DCD79C0DCA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5C2596-5783-1941-BA1B-7CC706F66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Back on a Pre </a:t>
            </a:r>
            <a:r>
              <a:rPr lang="en-US" dirty="0" err="1"/>
              <a:t>vRA</a:t>
            </a:r>
            <a:r>
              <a:rPr lang="en-US" dirty="0"/>
              <a:t>-Cloud World… </a:t>
            </a:r>
          </a:p>
        </p:txBody>
      </p:sp>
    </p:spTree>
    <p:extLst>
      <p:ext uri="{BB962C8B-B14F-4D97-AF65-F5344CB8AC3E}">
        <p14:creationId xmlns:p14="http://schemas.microsoft.com/office/powerpoint/2010/main" val="266620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4F552-F90E-BD45-A6E4-70AA973DDE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2057400"/>
            <a:ext cx="6361954" cy="2285999"/>
          </a:xfrm>
        </p:spPr>
        <p:txBody>
          <a:bodyPr/>
          <a:lstStyle/>
          <a:p>
            <a:r>
              <a:rPr lang="en-US" dirty="0"/>
              <a:t>The Problems That Need to Be Solved Have Changed</a:t>
            </a:r>
          </a:p>
        </p:txBody>
      </p:sp>
    </p:spTree>
    <p:extLst>
      <p:ext uri="{BB962C8B-B14F-4D97-AF65-F5344CB8AC3E}">
        <p14:creationId xmlns:p14="http://schemas.microsoft.com/office/powerpoint/2010/main" val="1693881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8B7238-FDD4-B740-A1CB-E3355986CC5B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5240616" y="3706193"/>
            <a:ext cx="1707591" cy="1707591"/>
          </a:xfrm>
          <a:prstGeom prst="rect">
            <a:avLst/>
          </a:prstGeo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CEC6476C-486B-C844-ADD1-C4255294FF3D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BFCF73-6946-0A4D-9A6E-2B9E1CF53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Consumption Models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C92870A-152D-DC40-A248-68923E297075}"/>
              </a:ext>
            </a:extLst>
          </p:cNvPr>
          <p:cNvSpPr/>
          <p:nvPr/>
        </p:nvSpPr>
        <p:spPr>
          <a:xfrm>
            <a:off x="9899992" y="2302721"/>
            <a:ext cx="1463039" cy="849086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tx2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Catalog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A860214-A590-C041-B50E-EDAC143AC15F}"/>
              </a:ext>
            </a:extLst>
          </p:cNvPr>
          <p:cNvSpPr/>
          <p:nvPr/>
        </p:nvSpPr>
        <p:spPr>
          <a:xfrm>
            <a:off x="2646280" y="2302721"/>
            <a:ext cx="1463039" cy="849086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tx2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API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A86CE4C-93EE-0A4F-A7F0-6401E80E31A7}"/>
              </a:ext>
            </a:extLst>
          </p:cNvPr>
          <p:cNvSpPr/>
          <p:nvPr/>
        </p:nvSpPr>
        <p:spPr>
          <a:xfrm>
            <a:off x="4452805" y="2302721"/>
            <a:ext cx="1463039" cy="849086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tx2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CLI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4338D95-57FF-C34F-8A7B-9CA8C139849A}"/>
              </a:ext>
            </a:extLst>
          </p:cNvPr>
          <p:cNvSpPr/>
          <p:nvPr/>
        </p:nvSpPr>
        <p:spPr>
          <a:xfrm>
            <a:off x="6268534" y="2302721"/>
            <a:ext cx="1463039" cy="849086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tx2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Terraform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376421E-970E-D644-9DDD-DECB233AF201}"/>
              </a:ext>
            </a:extLst>
          </p:cNvPr>
          <p:cNvSpPr/>
          <p:nvPr/>
        </p:nvSpPr>
        <p:spPr>
          <a:xfrm>
            <a:off x="8084263" y="2302721"/>
            <a:ext cx="1463039" cy="849086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tx2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CI/CD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F289CEA-7435-CA4A-8539-74480F52D0BD}"/>
              </a:ext>
            </a:extLst>
          </p:cNvPr>
          <p:cNvSpPr/>
          <p:nvPr/>
        </p:nvSpPr>
        <p:spPr>
          <a:xfrm>
            <a:off x="839755" y="2302721"/>
            <a:ext cx="1463039" cy="849086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tx2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200" b="1" dirty="0">
                <a:solidFill>
                  <a:schemeClr val="bg1"/>
                </a:solidFill>
              </a:rPr>
              <a:t>Blueprint</a:t>
            </a:r>
          </a:p>
        </p:txBody>
      </p:sp>
    </p:spTree>
    <p:extLst>
      <p:ext uri="{BB962C8B-B14F-4D97-AF65-F5344CB8AC3E}">
        <p14:creationId xmlns:p14="http://schemas.microsoft.com/office/powerpoint/2010/main" val="99159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E05AD0C-7A6D-3948-BD98-B30CE1C116D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4412" y="2118065"/>
            <a:ext cx="6094413" cy="2621867"/>
          </a:xfrm>
          <a:prstGeom prst="rect">
            <a:avLst/>
          </a:prstGeom>
          <a:solidFill>
            <a:schemeClr val="bg1"/>
          </a:solidFill>
          <a:effectLst>
            <a:softEdge rad="0"/>
          </a:effectLst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969CCF-3350-9641-9E14-811FA17937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2057400"/>
            <a:ext cx="5943599" cy="2285999"/>
          </a:xfrm>
          <a:noFill/>
          <a:effectLst>
            <a:softEdge rad="190500"/>
          </a:effectLst>
        </p:spPr>
        <p:txBody>
          <a:bodyPr/>
          <a:lstStyle/>
          <a:p>
            <a:r>
              <a:rPr lang="en-US" dirty="0"/>
              <a:t>Blueprinting in Cloud Assembly</a:t>
            </a:r>
          </a:p>
        </p:txBody>
      </p:sp>
    </p:spTree>
    <p:extLst>
      <p:ext uri="{BB962C8B-B14F-4D97-AF65-F5344CB8AC3E}">
        <p14:creationId xmlns:p14="http://schemas.microsoft.com/office/powerpoint/2010/main" val="3981663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F0850F-6E70-354D-B4CF-240CB0570F0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600201"/>
            <a:ext cx="6932645" cy="4572000"/>
          </a:xfrm>
        </p:spPr>
        <p:txBody>
          <a:bodyPr/>
          <a:lstStyle/>
          <a:p>
            <a:r>
              <a:rPr lang="en-US" dirty="0"/>
              <a:t>YAML is NOT a programming language. It’s an Object Structure. </a:t>
            </a:r>
          </a:p>
          <a:p>
            <a:r>
              <a:rPr lang="en-US" dirty="0"/>
              <a:t>Use ‘tab’ to auto-complete fields in blueprint editor. Build muscle memory on this for demos.</a:t>
            </a:r>
          </a:p>
          <a:p>
            <a:r>
              <a:rPr lang="en-US" dirty="0"/>
              <a:t>Use the Property editor to visually populate fields.</a:t>
            </a:r>
          </a:p>
          <a:p>
            <a:r>
              <a:rPr lang="en-US" dirty="0"/>
              <a:t>Cloud Agnostic can use Cloud Specific primitives but lacks auto complete. </a:t>
            </a:r>
          </a:p>
          <a:p>
            <a:r>
              <a:rPr lang="en-US" dirty="0"/>
              <a:t>“Cloud Native” (Amazon DB, S3, Azure Blob, </a:t>
            </a:r>
            <a:r>
              <a:rPr lang="en-US" dirty="0" err="1"/>
              <a:t>etc</a:t>
            </a:r>
            <a:r>
              <a:rPr lang="en-US" dirty="0"/>
              <a:t>…) object structures can be found by looking at the respective HashiCorp Terraform objects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AE8AAE-246D-F841-886F-2341DB6EB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Get Started… A Few Call Outs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7EDE85D-8A19-8A4F-83E0-70BFB5FAF84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EC86F67-E096-724A-98D0-C41F398AD7D5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2"/>
          <a:stretch>
            <a:fillRect/>
          </a:stretch>
        </p:blipFill>
        <p:spPr>
          <a:xfrm>
            <a:off x="7529143" y="1600201"/>
            <a:ext cx="465968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54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RHIDDEN" val="1"/>
</p:tagLst>
</file>

<file path=ppt/theme/theme1.xml><?xml version="1.0" encoding="utf-8"?>
<a:theme xmlns:a="http://schemas.openxmlformats.org/drawingml/2006/main" name="VMware_white_16x9">
  <a:themeElements>
    <a:clrScheme name="VMware 2019">
      <a:dk1>
        <a:srgbClr val="717074"/>
      </a:dk1>
      <a:lt1>
        <a:sysClr val="window" lastClr="FFFFFF"/>
      </a:lt1>
      <a:dk2>
        <a:srgbClr val="3F3F3F"/>
      </a:dk2>
      <a:lt2>
        <a:srgbClr val="F2F2F2"/>
      </a:lt2>
      <a:accent1>
        <a:srgbClr val="0091DA"/>
      </a:accent1>
      <a:accent2>
        <a:srgbClr val="1A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387C2C"/>
      </a:accent6>
      <a:hlink>
        <a:srgbClr val="006990"/>
      </a:hlink>
      <a:folHlink>
        <a:srgbClr val="006990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F8981D"/>
    </a:custClr>
    <a:custClr name="Red">
      <a:srgbClr val="820024"/>
    </a:custClr>
  </a:custClrLst>
  <a:extLst>
    <a:ext uri="{05A4C25C-085E-4340-85A3-A5531E510DB2}">
      <thm15:themeFamily xmlns:thm15="http://schemas.microsoft.com/office/thememl/2012/main" name="PPT_Light_2019" id="{21B2B26A-D132-F147-9B89-598D4575EB33}" vid="{DA3E20A7-5C7B-374A-98B1-DC76CC16FEBC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VMware_white_16x9</Template>
  <TotalTime>0</TotalTime>
  <Words>937</Words>
  <Application>Microsoft Macintosh PowerPoint</Application>
  <PresentationFormat>Custom</PresentationFormat>
  <Paragraphs>114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Camphor Std</vt:lpstr>
      <vt:lpstr>Metropolis</vt:lpstr>
      <vt:lpstr>Metropolis Light</vt:lpstr>
      <vt:lpstr>Open Sans</vt:lpstr>
      <vt:lpstr>VMware_white_16x9</vt:lpstr>
      <vt:lpstr>vRealize Automation Cloud and 8.0</vt:lpstr>
      <vt:lpstr>PowerPoint Presentation</vt:lpstr>
      <vt:lpstr>PowerPoint Presentation</vt:lpstr>
      <vt:lpstr>PowerPoint Presentation</vt:lpstr>
      <vt:lpstr>Thinking Back on a Pre vRA-Cloud World… </vt:lpstr>
      <vt:lpstr>PowerPoint Presentation</vt:lpstr>
      <vt:lpstr>Modern Consumption Models</vt:lpstr>
      <vt:lpstr>PowerPoint Presentation</vt:lpstr>
      <vt:lpstr>Before We Get Started… A Few Call Outs</vt:lpstr>
      <vt:lpstr>PowerPoint Presentation</vt:lpstr>
      <vt:lpstr>PowerPoint Presentation</vt:lpstr>
      <vt:lpstr>Exploring ABX for Extensibility </vt:lpstr>
      <vt:lpstr>When vRO vs ABX? </vt:lpstr>
      <vt:lpstr>PowerPoint Presentation</vt:lpstr>
      <vt:lpstr>PowerPoint Presentation</vt:lpstr>
      <vt:lpstr>What is Terraform?</vt:lpstr>
      <vt:lpstr>What is Our Terraform Provider</vt:lpstr>
      <vt:lpstr>PowerPoint Presentation</vt:lpstr>
      <vt:lpstr>PowerPoint Presentation</vt:lpstr>
      <vt:lpstr>Pro Tips! </vt:lpstr>
      <vt:lpstr>PowerPoint Presentation</vt:lpstr>
      <vt:lpstr>PowerPoint Presentation</vt:lpstr>
      <vt:lpstr>Code Stream Pro Tips and Tricks</vt:lpstr>
      <vt:lpstr>PowerPoint Presentation</vt:lpstr>
      <vt:lpstr>PowerPoint Presentation</vt:lpstr>
      <vt:lpstr>API Consumption Pro-Tips</vt:lpstr>
      <vt:lpstr>PowerPoint Presentation</vt:lpstr>
      <vt:lpstr>PowerPoint Presentation</vt:lpstr>
      <vt:lpstr>What is Packer?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Cody De Arkland</dc:creator>
  <cp:lastModifiedBy/>
  <cp:revision>1</cp:revision>
  <dcterms:created xsi:type="dcterms:W3CDTF">2019-09-12T19:15:25Z</dcterms:created>
  <dcterms:modified xsi:type="dcterms:W3CDTF">2019-09-17T19:16:06Z</dcterms:modified>
</cp:coreProperties>
</file>

<file path=docProps/thumbnail.jpeg>
</file>